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5" roundtripDataSignature="AMtx7mjL7B276pGzM2e/5XAnTnvzD/Dm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2D374F-81AF-41BD-870A-255680ABDF21}">
  <a:tblStyle styleId="{E12D374F-81AF-41BD-870A-255680ABDF2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  <a:tblStyle styleId="{2F4FDE29-7FE8-460D-8F8E-52C68EC46AE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0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5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5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5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5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gif"/><Relationship Id="rId4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Relationship Id="rId4" Type="http://schemas.openxmlformats.org/officeDocument/2006/relationships/image" Target="../media/image5.gif"/><Relationship Id="rId5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gif"/><Relationship Id="rId4" Type="http://schemas.openxmlformats.org/officeDocument/2006/relationships/image" Target="../media/image39.png"/><Relationship Id="rId5" Type="http://schemas.openxmlformats.org/officeDocument/2006/relationships/image" Target="../media/image28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Relationship Id="rId4" Type="http://schemas.openxmlformats.org/officeDocument/2006/relationships/image" Target="../media/image5.gif"/><Relationship Id="rId5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gif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Relationship Id="rId5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Relationship Id="rId4" Type="http://schemas.openxmlformats.org/officeDocument/2006/relationships/image" Target="../media/image1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Relationship Id="rId4" Type="http://schemas.openxmlformats.org/officeDocument/2006/relationships/image" Target="../media/image24.jpg"/><Relationship Id="rId5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Relationship Id="rId5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image" Target="../media/image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gif"/><Relationship Id="rId4" Type="http://schemas.openxmlformats.org/officeDocument/2006/relationships/image" Target="../media/image21.gif"/><Relationship Id="rId5" Type="http://schemas.openxmlformats.org/officeDocument/2006/relationships/image" Target="../media/image1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Relationship Id="rId5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gif"/><Relationship Id="rId4" Type="http://schemas.openxmlformats.org/officeDocument/2006/relationships/image" Target="../media/image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gif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Relationship Id="rId4" Type="http://schemas.openxmlformats.org/officeDocument/2006/relationships/image" Target="../media/image21.gif"/><Relationship Id="rId5" Type="http://schemas.openxmlformats.org/officeDocument/2006/relationships/image" Target="../media/image1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gif"/><Relationship Id="rId4" Type="http://schemas.openxmlformats.org/officeDocument/2006/relationships/image" Target="../media/image7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Relationship Id="rId4" Type="http://schemas.openxmlformats.org/officeDocument/2006/relationships/image" Target="../media/image5.gif"/><Relationship Id="rId5" Type="http://schemas.openxmlformats.org/officeDocument/2006/relationships/image" Target="../media/image3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gif"/><Relationship Id="rId4" Type="http://schemas.openxmlformats.org/officeDocument/2006/relationships/image" Target="../media/image7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gif"/><Relationship Id="rId4" Type="http://schemas.openxmlformats.org/officeDocument/2006/relationships/image" Target="../media/image21.gif"/><Relationship Id="rId5" Type="http://schemas.openxmlformats.org/officeDocument/2006/relationships/image" Target="../media/image1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gif"/><Relationship Id="rId4" Type="http://schemas.openxmlformats.org/officeDocument/2006/relationships/image" Target="../media/image21.gif"/><Relationship Id="rId5" Type="http://schemas.openxmlformats.org/officeDocument/2006/relationships/image" Target="../media/image18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Relationship Id="rId5" Type="http://schemas.openxmlformats.org/officeDocument/2006/relationships/image" Target="../media/image1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gif"/><Relationship Id="rId4" Type="http://schemas.openxmlformats.org/officeDocument/2006/relationships/image" Target="../media/image5.gif"/><Relationship Id="rId5" Type="http://schemas.openxmlformats.org/officeDocument/2006/relationships/image" Target="../media/image3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gif"/><Relationship Id="rId4" Type="http://schemas.openxmlformats.org/officeDocument/2006/relationships/image" Target="../media/image3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gif"/><Relationship Id="rId4" Type="http://schemas.openxmlformats.org/officeDocument/2006/relationships/image" Target="../media/image3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gif"/><Relationship Id="rId4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Relationship Id="rId4" Type="http://schemas.openxmlformats.org/officeDocument/2006/relationships/image" Target="../media/image38.gif"/><Relationship Id="rId5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Relationship Id="rId4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8AAB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1028700" y="3176650"/>
            <a:ext cx="15555091" cy="4252417"/>
            <a:chOff x="0" y="-69779"/>
            <a:chExt cx="20740121" cy="5669890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0" y="1282264"/>
              <a:ext cx="20740121" cy="25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500" u="none" cap="none" strike="noStrike">
                  <a:solidFill>
                    <a:srgbClr val="FFFAEF"/>
                  </a:solidFill>
                  <a:latin typeface="Arial"/>
                  <a:ea typeface="Arial"/>
                  <a:cs typeface="Arial"/>
                  <a:sym typeface="Arial"/>
                </a:rPr>
                <a:t>CASSANDRA</a:t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4697564"/>
              <a:ext cx="20740121" cy="902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100" u="none" cap="none" strike="noStrike">
                  <a:solidFill>
                    <a:srgbClr val="FFFAEF"/>
                  </a:solidFill>
                  <a:latin typeface="Arial"/>
                  <a:ea typeface="Arial"/>
                  <a:cs typeface="Arial"/>
                  <a:sym typeface="Arial"/>
                </a:rPr>
                <a:t>Preresented by Group 03</a:t>
              </a:r>
              <a:endParaRPr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-69779"/>
              <a:ext cx="20740121" cy="729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rgbClr val="FFFAEF"/>
                  </a:solidFill>
                  <a:latin typeface="Arial"/>
                  <a:ea typeface="Arial"/>
                  <a:cs typeface="Arial"/>
                  <a:sym typeface="Arial"/>
                </a:rPr>
                <a:t>BigData - KHMT01</a:t>
              </a:r>
              <a:endParaRPr/>
            </a:p>
          </p:txBody>
        </p:sp>
      </p:grp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64771" r="0" t="21970"/>
          <a:stretch/>
        </p:blipFill>
        <p:spPr>
          <a:xfrm rot="5400000">
            <a:off x="2310738" y="4172522"/>
            <a:ext cx="3803740" cy="84252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1028700" y="1028700"/>
            <a:ext cx="367402" cy="308198"/>
            <a:chOff x="0" y="0"/>
            <a:chExt cx="489869" cy="410931"/>
          </a:xfrm>
        </p:grpSpPr>
        <p:cxnSp>
          <p:nvCxnSpPr>
            <p:cNvPr id="94" name="Google Shape;94;p1"/>
            <p:cNvCxnSpPr/>
            <p:nvPr/>
          </p:nvCxnSpPr>
          <p:spPr>
            <a:xfrm>
              <a:off x="0" y="0"/>
              <a:ext cx="489869" cy="0"/>
            </a:xfrm>
            <a:prstGeom prst="straightConnector1">
              <a:avLst/>
            </a:prstGeom>
            <a:noFill/>
            <a:ln cap="rnd" cmpd="sng" w="50800">
              <a:solidFill>
                <a:srgbClr val="FFFA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"/>
            <p:cNvCxnSpPr/>
            <p:nvPr/>
          </p:nvCxnSpPr>
          <p:spPr>
            <a:xfrm>
              <a:off x="0" y="205275"/>
              <a:ext cx="489869" cy="0"/>
            </a:xfrm>
            <a:prstGeom prst="straightConnector1">
              <a:avLst/>
            </a:prstGeom>
            <a:noFill/>
            <a:ln cap="rnd" cmpd="sng" w="50800">
              <a:solidFill>
                <a:srgbClr val="FFFAE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"/>
            <p:cNvCxnSpPr/>
            <p:nvPr/>
          </p:nvCxnSpPr>
          <p:spPr>
            <a:xfrm>
              <a:off x="0" y="410931"/>
              <a:ext cx="489869" cy="0"/>
            </a:xfrm>
            <a:prstGeom prst="straightConnector1">
              <a:avLst/>
            </a:prstGeom>
            <a:noFill/>
            <a:ln cap="rnd" cmpd="sng" w="50800">
              <a:solidFill>
                <a:srgbClr val="FFFAE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7" name="Google Shape;97;p1"/>
          <p:cNvSpPr/>
          <p:nvPr/>
        </p:nvSpPr>
        <p:spPr>
          <a:xfrm>
            <a:off x="16356600" y="9074070"/>
            <a:ext cx="902700" cy="184230"/>
          </a:xfrm>
          <a:custGeom>
            <a:rect b="b" l="l" r="r" t="t"/>
            <a:pathLst>
              <a:path extrusionOk="0" h="434340" w="2128209">
                <a:moveTo>
                  <a:pt x="2110429" y="187960"/>
                </a:moveTo>
                <a:lnTo>
                  <a:pt x="1848809" y="11430"/>
                </a:lnTo>
                <a:cubicBezTo>
                  <a:pt x="1831029" y="0"/>
                  <a:pt x="1808169" y="3810"/>
                  <a:pt x="1795469" y="21590"/>
                </a:cubicBezTo>
                <a:cubicBezTo>
                  <a:pt x="1784039" y="39370"/>
                  <a:pt x="1787849" y="62230"/>
                  <a:pt x="1805629" y="74930"/>
                </a:cubicBezTo>
                <a:lnTo>
                  <a:pt x="1964379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1964379" y="257810"/>
                </a:lnTo>
                <a:lnTo>
                  <a:pt x="1805629" y="364490"/>
                </a:lnTo>
                <a:cubicBezTo>
                  <a:pt x="1787849" y="375920"/>
                  <a:pt x="1784039" y="400050"/>
                  <a:pt x="1795469" y="417830"/>
                </a:cubicBezTo>
                <a:cubicBezTo>
                  <a:pt x="1803089" y="429260"/>
                  <a:pt x="1814519" y="434340"/>
                  <a:pt x="1827219" y="434340"/>
                </a:cubicBezTo>
                <a:cubicBezTo>
                  <a:pt x="1834839" y="434340"/>
                  <a:pt x="1842459" y="431800"/>
                  <a:pt x="1848809" y="427990"/>
                </a:cubicBezTo>
                <a:lnTo>
                  <a:pt x="2111699" y="251460"/>
                </a:lnTo>
                <a:cubicBezTo>
                  <a:pt x="2121859" y="243840"/>
                  <a:pt x="2128209" y="232410"/>
                  <a:pt x="2128209" y="219710"/>
                </a:cubicBezTo>
                <a:cubicBezTo>
                  <a:pt x="2128209" y="207010"/>
                  <a:pt x="2121859" y="195580"/>
                  <a:pt x="2110429" y="187960"/>
                </a:cubicBezTo>
                <a:close/>
              </a:path>
            </a:pathLst>
          </a:custGeom>
          <a:solidFill>
            <a:srgbClr val="FFFA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094170">
            <a:off x="14148180" y="-2590072"/>
            <a:ext cx="7036829" cy="72375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408585">
            <a:off x="4499355" y="-533795"/>
            <a:ext cx="9289290" cy="1036981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 txBox="1"/>
          <p:nvPr/>
        </p:nvSpPr>
        <p:spPr>
          <a:xfrm>
            <a:off x="4421807" y="4750330"/>
            <a:ext cx="944438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Popularity</a:t>
            </a:r>
            <a:endParaRPr/>
          </a:p>
        </p:txBody>
      </p:sp>
      <p:pic>
        <p:nvPicPr>
          <p:cNvPr id="211" name="Google Shape;211;p10"/>
          <p:cNvPicPr preferRelativeResize="0"/>
          <p:nvPr/>
        </p:nvPicPr>
        <p:blipFill rotWithShape="1">
          <a:blip r:embed="rId4">
            <a:alphaModFix/>
          </a:blip>
          <a:srcRect b="0" l="62989" r="0" t="67035"/>
          <a:stretch/>
        </p:blipFill>
        <p:spPr>
          <a:xfrm rot="5400000">
            <a:off x="-202103" y="6179918"/>
            <a:ext cx="4312936" cy="384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40279" y="-4239083"/>
            <a:ext cx="8152651" cy="847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0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601519">
            <a:off x="-1043683" y="-898998"/>
            <a:ext cx="4144765" cy="406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 txBox="1"/>
          <p:nvPr/>
        </p:nvSpPr>
        <p:spPr>
          <a:xfrm>
            <a:off x="0" y="876300"/>
            <a:ext cx="18287999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 in Industry Activities</a:t>
            </a:r>
            <a:endParaRPr/>
          </a:p>
        </p:txBody>
      </p:sp>
      <p:grpSp>
        <p:nvGrpSpPr>
          <p:cNvPr id="220" name="Google Shape;220;p11"/>
          <p:cNvGrpSpPr/>
          <p:nvPr/>
        </p:nvGrpSpPr>
        <p:grpSpPr>
          <a:xfrm>
            <a:off x="2770963" y="3319855"/>
            <a:ext cx="5867400" cy="2319558"/>
            <a:chOff x="0" y="0"/>
            <a:chExt cx="12699982" cy="3092744"/>
          </a:xfrm>
        </p:grpSpPr>
        <p:sp>
          <p:nvSpPr>
            <p:cNvPr id="221" name="Google Shape;221;p11"/>
            <p:cNvSpPr/>
            <p:nvPr/>
          </p:nvSpPr>
          <p:spPr>
            <a:xfrm>
              <a:off x="0" y="0"/>
              <a:ext cx="12699982" cy="3092744"/>
            </a:xfrm>
            <a:custGeom>
              <a:rect b="b" l="l" r="r" t="t"/>
              <a:pathLst>
                <a:path extrusionOk="0" h="1099016" w="4512977">
                  <a:moveTo>
                    <a:pt x="4388517" y="1099016"/>
                  </a:moveTo>
                  <a:lnTo>
                    <a:pt x="124460" y="1099016"/>
                  </a:lnTo>
                  <a:cubicBezTo>
                    <a:pt x="55880" y="1099016"/>
                    <a:pt x="0" y="1043136"/>
                    <a:pt x="0" y="974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974556"/>
                  </a:lnTo>
                  <a:cubicBezTo>
                    <a:pt x="4512977" y="1043136"/>
                    <a:pt x="4457097" y="1099016"/>
                    <a:pt x="4388517" y="1099016"/>
                  </a:cubicBez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1"/>
            <p:cNvSpPr txBox="1"/>
            <p:nvPr/>
          </p:nvSpPr>
          <p:spPr>
            <a:xfrm>
              <a:off x="821229" y="259399"/>
              <a:ext cx="10820399" cy="8036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Social Media</a:t>
              </a:r>
              <a:endParaRPr/>
            </a:p>
          </p:txBody>
        </p:sp>
        <p:sp>
          <p:nvSpPr>
            <p:cNvPr id="223" name="Google Shape;223;p11"/>
            <p:cNvSpPr txBox="1"/>
            <p:nvPr/>
          </p:nvSpPr>
          <p:spPr>
            <a:xfrm>
              <a:off x="584103" y="1441219"/>
              <a:ext cx="12100431" cy="957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64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Cassandra is extensively used by social media giants like Facebook and Twitter.</a:t>
              </a:r>
              <a:endParaRPr/>
            </a:p>
          </p:txBody>
        </p:sp>
      </p:grpSp>
      <p:grpSp>
        <p:nvGrpSpPr>
          <p:cNvPr id="224" name="Google Shape;224;p11"/>
          <p:cNvGrpSpPr/>
          <p:nvPr/>
        </p:nvGrpSpPr>
        <p:grpSpPr>
          <a:xfrm>
            <a:off x="2770963" y="6915982"/>
            <a:ext cx="5867400" cy="2319558"/>
            <a:chOff x="0" y="0"/>
            <a:chExt cx="12699982" cy="3092744"/>
          </a:xfrm>
        </p:grpSpPr>
        <p:sp>
          <p:nvSpPr>
            <p:cNvPr id="225" name="Google Shape;225;p11"/>
            <p:cNvSpPr/>
            <p:nvPr/>
          </p:nvSpPr>
          <p:spPr>
            <a:xfrm>
              <a:off x="0" y="0"/>
              <a:ext cx="12699982" cy="3092744"/>
            </a:xfrm>
            <a:custGeom>
              <a:rect b="b" l="l" r="r" t="t"/>
              <a:pathLst>
                <a:path extrusionOk="0" h="1099016" w="4512977">
                  <a:moveTo>
                    <a:pt x="4388517" y="1099016"/>
                  </a:moveTo>
                  <a:lnTo>
                    <a:pt x="124460" y="1099016"/>
                  </a:lnTo>
                  <a:cubicBezTo>
                    <a:pt x="55880" y="1099016"/>
                    <a:pt x="0" y="1043136"/>
                    <a:pt x="0" y="974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974556"/>
                  </a:lnTo>
                  <a:cubicBezTo>
                    <a:pt x="4512977" y="1043136"/>
                    <a:pt x="4457097" y="1099016"/>
                    <a:pt x="4388517" y="1099016"/>
                  </a:cubicBez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1"/>
            <p:cNvSpPr txBox="1"/>
            <p:nvPr/>
          </p:nvSpPr>
          <p:spPr>
            <a:xfrm>
              <a:off x="821229" y="259399"/>
              <a:ext cx="10820399" cy="8036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Gaming</a:t>
              </a:r>
              <a:endParaRPr/>
            </a:p>
          </p:txBody>
        </p:sp>
        <p:sp>
          <p:nvSpPr>
            <p:cNvPr id="227" name="Google Shape;227;p11"/>
            <p:cNvSpPr txBox="1"/>
            <p:nvPr/>
          </p:nvSpPr>
          <p:spPr>
            <a:xfrm>
              <a:off x="821228" y="1299688"/>
              <a:ext cx="11057523" cy="1436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64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Many gaming companies rely on Cassandra for managing player data, game state data,...</a:t>
              </a:r>
              <a:endParaRPr/>
            </a:p>
          </p:txBody>
        </p:sp>
      </p:grpSp>
      <p:grpSp>
        <p:nvGrpSpPr>
          <p:cNvPr id="228" name="Google Shape;228;p11"/>
          <p:cNvGrpSpPr/>
          <p:nvPr/>
        </p:nvGrpSpPr>
        <p:grpSpPr>
          <a:xfrm>
            <a:off x="11353799" y="3319855"/>
            <a:ext cx="5867400" cy="2319558"/>
            <a:chOff x="0" y="0"/>
            <a:chExt cx="12699982" cy="3092744"/>
          </a:xfrm>
        </p:grpSpPr>
        <p:sp>
          <p:nvSpPr>
            <p:cNvPr id="229" name="Google Shape;229;p11"/>
            <p:cNvSpPr/>
            <p:nvPr/>
          </p:nvSpPr>
          <p:spPr>
            <a:xfrm>
              <a:off x="0" y="0"/>
              <a:ext cx="12699982" cy="3092744"/>
            </a:xfrm>
            <a:custGeom>
              <a:rect b="b" l="l" r="r" t="t"/>
              <a:pathLst>
                <a:path extrusionOk="0" h="1099016" w="4512977">
                  <a:moveTo>
                    <a:pt x="4388517" y="1099016"/>
                  </a:moveTo>
                  <a:lnTo>
                    <a:pt x="124460" y="1099016"/>
                  </a:lnTo>
                  <a:cubicBezTo>
                    <a:pt x="55880" y="1099016"/>
                    <a:pt x="0" y="1043136"/>
                    <a:pt x="0" y="974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974556"/>
                  </a:lnTo>
                  <a:cubicBezTo>
                    <a:pt x="4512977" y="1043136"/>
                    <a:pt x="4457097" y="1099016"/>
                    <a:pt x="4388517" y="1099016"/>
                  </a:cubicBez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1"/>
            <p:cNvSpPr txBox="1"/>
            <p:nvPr/>
          </p:nvSpPr>
          <p:spPr>
            <a:xfrm>
              <a:off x="821229" y="259399"/>
              <a:ext cx="10820399" cy="8036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E-commerce</a:t>
              </a:r>
              <a:endParaRPr/>
            </a:p>
          </p:txBody>
        </p:sp>
        <p:sp>
          <p:nvSpPr>
            <p:cNvPr id="231" name="Google Shape;231;p11"/>
            <p:cNvSpPr txBox="1"/>
            <p:nvPr/>
          </p:nvSpPr>
          <p:spPr>
            <a:xfrm>
              <a:off x="821228" y="1441217"/>
              <a:ext cx="11057523" cy="9575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64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Adopted by major e-commerce platforms such as Amazon and eBay.</a:t>
              </a:r>
              <a:endParaRPr/>
            </a:p>
          </p:txBody>
        </p:sp>
      </p:grpSp>
      <p:grpSp>
        <p:nvGrpSpPr>
          <p:cNvPr id="232" name="Google Shape;232;p11"/>
          <p:cNvGrpSpPr/>
          <p:nvPr/>
        </p:nvGrpSpPr>
        <p:grpSpPr>
          <a:xfrm>
            <a:off x="11355065" y="6915982"/>
            <a:ext cx="5867400" cy="2319558"/>
            <a:chOff x="0" y="0"/>
            <a:chExt cx="12699982" cy="3092744"/>
          </a:xfrm>
        </p:grpSpPr>
        <p:sp>
          <p:nvSpPr>
            <p:cNvPr id="233" name="Google Shape;233;p11"/>
            <p:cNvSpPr/>
            <p:nvPr/>
          </p:nvSpPr>
          <p:spPr>
            <a:xfrm>
              <a:off x="0" y="0"/>
              <a:ext cx="12699982" cy="3092744"/>
            </a:xfrm>
            <a:custGeom>
              <a:rect b="b" l="l" r="r" t="t"/>
              <a:pathLst>
                <a:path extrusionOk="0" h="1099016" w="4512977">
                  <a:moveTo>
                    <a:pt x="4388517" y="1099016"/>
                  </a:moveTo>
                  <a:lnTo>
                    <a:pt x="124460" y="1099016"/>
                  </a:lnTo>
                  <a:cubicBezTo>
                    <a:pt x="55880" y="1099016"/>
                    <a:pt x="0" y="1043136"/>
                    <a:pt x="0" y="974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974556"/>
                  </a:lnTo>
                  <a:cubicBezTo>
                    <a:pt x="4512977" y="1043136"/>
                    <a:pt x="4457097" y="1099016"/>
                    <a:pt x="4388517" y="1099016"/>
                  </a:cubicBez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1"/>
            <p:cNvSpPr txBox="1"/>
            <p:nvPr/>
          </p:nvSpPr>
          <p:spPr>
            <a:xfrm>
              <a:off x="821229" y="259399"/>
              <a:ext cx="10820399" cy="8036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IoT</a:t>
              </a:r>
              <a:endParaRPr/>
            </a:p>
          </p:txBody>
        </p:sp>
        <p:sp>
          <p:nvSpPr>
            <p:cNvPr id="235" name="Google Shape;235;p11"/>
            <p:cNvSpPr txBox="1"/>
            <p:nvPr/>
          </p:nvSpPr>
          <p:spPr>
            <a:xfrm>
              <a:off x="821228" y="1343636"/>
              <a:ext cx="11057523" cy="1436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64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Widely used in IoT applications for storing and analyzing sensor data, device telemetry, and event streams.</a:t>
              </a:r>
              <a:endParaRPr/>
            </a:p>
          </p:txBody>
        </p:sp>
      </p:grpSp>
      <p:pic>
        <p:nvPicPr>
          <p:cNvPr id="236" name="Google Shape;2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9765" y="6843900"/>
            <a:ext cx="2462011" cy="2462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of a company&#10;&#10;Description automatically generated" id="237" name="Google Shape;23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45657" y="3654693"/>
            <a:ext cx="2210294" cy="22102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bird with black background&#10;&#10;Description automatically generated" id="238" name="Google Shape;23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821" y="3734125"/>
            <a:ext cx="2210294" cy="22102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circle with a white letter f in it&#10;&#10;Description automatically generated" id="239" name="Google Shape;23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9175" y="7110531"/>
            <a:ext cx="1942827" cy="194282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1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/>
          <p:nvPr/>
        </p:nvSpPr>
        <p:spPr>
          <a:xfrm>
            <a:off x="-21771" y="190500"/>
            <a:ext cx="18287999" cy="1082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Apache Cassandra Customers by Products and Services</a:t>
            </a:r>
            <a:endParaRPr/>
          </a:p>
        </p:txBody>
      </p:sp>
      <p:pic>
        <p:nvPicPr>
          <p:cNvPr id="246" name="Google Shape;2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487" y="1371600"/>
            <a:ext cx="16865026" cy="89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2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 txBox="1"/>
          <p:nvPr/>
        </p:nvSpPr>
        <p:spPr>
          <a:xfrm>
            <a:off x="-21771" y="190500"/>
            <a:ext cx="18287999" cy="1082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Apache Cassandra Customers by Geography</a:t>
            </a:r>
            <a:endParaRPr/>
          </a:p>
        </p:txBody>
      </p:sp>
      <p:pic>
        <p:nvPicPr>
          <p:cNvPr id="253" name="Google Shape;2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674645"/>
            <a:ext cx="15974757" cy="86069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3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408585">
            <a:off x="4499355" y="-533795"/>
            <a:ext cx="9289290" cy="1036981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4"/>
          <p:cNvSpPr txBox="1"/>
          <p:nvPr/>
        </p:nvSpPr>
        <p:spPr>
          <a:xfrm>
            <a:off x="4267200" y="4559143"/>
            <a:ext cx="944438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</a:t>
            </a:r>
            <a:endParaRPr sz="9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14"/>
          <p:cNvPicPr preferRelativeResize="0"/>
          <p:nvPr/>
        </p:nvPicPr>
        <p:blipFill rotWithShape="1">
          <a:blip r:embed="rId4">
            <a:alphaModFix/>
          </a:blip>
          <a:srcRect b="0" l="62989" r="0" t="67035"/>
          <a:stretch/>
        </p:blipFill>
        <p:spPr>
          <a:xfrm rot="5400000">
            <a:off x="-202103" y="6179918"/>
            <a:ext cx="4312936" cy="384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40279" y="-4239083"/>
            <a:ext cx="8152651" cy="847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8AAB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5"/>
          <p:cNvPicPr preferRelativeResize="0"/>
          <p:nvPr/>
        </p:nvPicPr>
        <p:blipFill rotWithShape="1">
          <a:blip r:embed="rId3">
            <a:alphaModFix/>
          </a:blip>
          <a:srcRect b="0" l="64771" r="0" t="21970"/>
          <a:stretch/>
        </p:blipFill>
        <p:spPr>
          <a:xfrm rot="5400000">
            <a:off x="3124630" y="2018870"/>
            <a:ext cx="5143500" cy="1139276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5"/>
          <p:cNvSpPr/>
          <p:nvPr/>
        </p:nvSpPr>
        <p:spPr>
          <a:xfrm rot="-1016799">
            <a:off x="9736550" y="-2506878"/>
            <a:ext cx="11406363" cy="9923536"/>
          </a:xfrm>
          <a:custGeom>
            <a:rect b="b" l="l" r="r" t="t"/>
            <a:pathLst>
              <a:path extrusionOk="0"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15"/>
          <p:cNvGrpSpPr/>
          <p:nvPr/>
        </p:nvGrpSpPr>
        <p:grpSpPr>
          <a:xfrm>
            <a:off x="1340423" y="2111369"/>
            <a:ext cx="5857092" cy="2402073"/>
            <a:chOff x="-1026033" y="-1495820"/>
            <a:chExt cx="7809456" cy="3202762"/>
          </a:xfrm>
        </p:grpSpPr>
        <p:sp>
          <p:nvSpPr>
            <p:cNvPr id="271" name="Google Shape;271;p15"/>
            <p:cNvSpPr txBox="1"/>
            <p:nvPr/>
          </p:nvSpPr>
          <p:spPr>
            <a:xfrm>
              <a:off x="0" y="1162519"/>
              <a:ext cx="6783423" cy="544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rgbClr val="FFFAE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5"/>
            <p:cNvSpPr txBox="1"/>
            <p:nvPr/>
          </p:nvSpPr>
          <p:spPr>
            <a:xfrm>
              <a:off x="-1026033" y="-1495820"/>
              <a:ext cx="6050191" cy="8284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63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FFAEF"/>
                  </a:solidFill>
                  <a:latin typeface="Arial"/>
                  <a:ea typeface="Arial"/>
                  <a:cs typeface="Arial"/>
                  <a:sym typeface="Arial"/>
                </a:rPr>
                <a:t>1. Distribution</a:t>
              </a:r>
              <a:endParaRPr/>
            </a:p>
          </p:txBody>
        </p:sp>
      </p:grpSp>
      <p:grpSp>
        <p:nvGrpSpPr>
          <p:cNvPr id="273" name="Google Shape;273;p15"/>
          <p:cNvGrpSpPr/>
          <p:nvPr/>
        </p:nvGrpSpPr>
        <p:grpSpPr>
          <a:xfrm>
            <a:off x="3564221" y="3827349"/>
            <a:ext cx="5068071" cy="1168324"/>
            <a:chOff x="0" y="149175"/>
            <a:chExt cx="6757428" cy="1557765"/>
          </a:xfrm>
        </p:grpSpPr>
        <p:sp>
          <p:nvSpPr>
            <p:cNvPr id="274" name="Google Shape;274;p15"/>
            <p:cNvSpPr txBox="1"/>
            <p:nvPr/>
          </p:nvSpPr>
          <p:spPr>
            <a:xfrm>
              <a:off x="267276" y="149175"/>
              <a:ext cx="5851628" cy="828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63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FFAEF"/>
                  </a:solidFill>
                  <a:latin typeface="Arial"/>
                  <a:ea typeface="Arial"/>
                  <a:cs typeface="Arial"/>
                  <a:sym typeface="Arial"/>
                </a:rPr>
                <a:t>2. Scalability</a:t>
              </a:r>
              <a:endParaRPr/>
            </a:p>
          </p:txBody>
        </p:sp>
        <p:sp>
          <p:nvSpPr>
            <p:cNvPr id="275" name="Google Shape;275;p15"/>
            <p:cNvSpPr txBox="1"/>
            <p:nvPr/>
          </p:nvSpPr>
          <p:spPr>
            <a:xfrm>
              <a:off x="0" y="1162517"/>
              <a:ext cx="6757428" cy="5444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rgbClr val="FFFAE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15"/>
          <p:cNvSpPr txBox="1"/>
          <p:nvPr/>
        </p:nvSpPr>
        <p:spPr>
          <a:xfrm>
            <a:off x="6818783" y="5661431"/>
            <a:ext cx="5362331" cy="1826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AEF"/>
                </a:solidFill>
                <a:latin typeface="Arial"/>
                <a:ea typeface="Arial"/>
                <a:cs typeface="Arial"/>
                <a:sym typeface="Arial"/>
              </a:rPr>
              <a:t>3. Replication Ensures Reliability and Fault Tolerance</a:t>
            </a:r>
            <a:endParaRPr/>
          </a:p>
        </p:txBody>
      </p:sp>
      <p:sp>
        <p:nvSpPr>
          <p:cNvPr id="277" name="Google Shape;277;p15"/>
          <p:cNvSpPr txBox="1"/>
          <p:nvPr/>
        </p:nvSpPr>
        <p:spPr>
          <a:xfrm>
            <a:off x="12420600" y="7950180"/>
            <a:ext cx="5362331" cy="1224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AEF"/>
                </a:solidFill>
                <a:latin typeface="Arial"/>
                <a:ea typeface="Arial"/>
                <a:cs typeface="Arial"/>
                <a:sym typeface="Arial"/>
              </a:rPr>
              <a:t>4. Cassandra Column Families</a:t>
            </a:r>
            <a:endParaRPr/>
          </a:p>
        </p:txBody>
      </p:sp>
      <p:sp>
        <p:nvSpPr>
          <p:cNvPr id="278" name="Google Shape;278;p15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6"/>
          <p:cNvSpPr txBox="1"/>
          <p:nvPr/>
        </p:nvSpPr>
        <p:spPr>
          <a:xfrm>
            <a:off x="-152400" y="571500"/>
            <a:ext cx="18592800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 Provides Power and Resilience</a:t>
            </a:r>
            <a:endParaRPr/>
          </a:p>
        </p:txBody>
      </p:sp>
      <p:pic>
        <p:nvPicPr>
          <p:cNvPr descr="NoSQL Distributed Database" id="286" name="Google Shape;28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184" y="2039181"/>
            <a:ext cx="16723632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6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les linearly" id="292" name="Google Shape;292;p17"/>
          <p:cNvPicPr preferRelativeResize="0"/>
          <p:nvPr/>
        </p:nvPicPr>
        <p:blipFill rotWithShape="1">
          <a:blip r:embed="rId3">
            <a:alphaModFix/>
          </a:blip>
          <a:srcRect b="17347" l="0" r="0" t="0"/>
          <a:stretch/>
        </p:blipFill>
        <p:spPr>
          <a:xfrm>
            <a:off x="599060" y="800100"/>
            <a:ext cx="16321250" cy="665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7"/>
          <p:cNvSpPr txBox="1"/>
          <p:nvPr/>
        </p:nvSpPr>
        <p:spPr>
          <a:xfrm>
            <a:off x="-728997" y="0"/>
            <a:ext cx="18592800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1219200" y="7658100"/>
            <a:ext cx="14889088" cy="1881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reason for Cassandra’s popularity is that it enables to scale databases dynamically, using off-the-shelf hardware, with no downtime.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 scales horizontally, allowing for increased data management by simply adding more nodes. Doubling capacity or throughput is as easy as doubling the number of nodes.</a:t>
            </a:r>
            <a:endParaRPr/>
          </a:p>
        </p:txBody>
      </p:sp>
      <p:sp>
        <p:nvSpPr>
          <p:cNvPr id="296" name="Google Shape;296;p17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8"/>
          <p:cNvSpPr txBox="1"/>
          <p:nvPr/>
        </p:nvSpPr>
        <p:spPr>
          <a:xfrm>
            <a:off x="0" y="146921"/>
            <a:ext cx="18288000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Distribution in Cassandra</a:t>
            </a:r>
            <a:endParaRPr/>
          </a:p>
        </p:txBody>
      </p:sp>
      <p:pic>
        <p:nvPicPr>
          <p:cNvPr descr="Replication ensures reliability and fault tolerance" id="303" name="Google Shape;30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7305" y="1100841"/>
            <a:ext cx="10339969" cy="368306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8"/>
          <p:cNvSpPr txBox="1"/>
          <p:nvPr/>
        </p:nvSpPr>
        <p:spPr>
          <a:xfrm>
            <a:off x="8001001" y="6024498"/>
            <a:ext cx="6705601" cy="525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node owns specific tokens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8"/>
          <p:cNvSpPr txBox="1"/>
          <p:nvPr/>
        </p:nvSpPr>
        <p:spPr>
          <a:xfrm>
            <a:off x="8001000" y="6819900"/>
            <a:ext cx="5508171" cy="525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Partition key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ale their databases dynamically" id="306" name="Google Shape;30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7495" y="1100841"/>
            <a:ext cx="7924800" cy="91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8"/>
          <p:cNvSpPr txBox="1"/>
          <p:nvPr/>
        </p:nvSpPr>
        <p:spPr>
          <a:xfrm>
            <a:off x="7990002" y="5229096"/>
            <a:ext cx="5508171" cy="525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Automatically distributed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8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9"/>
          <p:cNvSpPr txBox="1"/>
          <p:nvPr/>
        </p:nvSpPr>
        <p:spPr>
          <a:xfrm>
            <a:off x="-152400" y="342900"/>
            <a:ext cx="18592800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Replication Ensures Reliability and Fault Tolerance</a:t>
            </a:r>
            <a:endParaRPr/>
          </a:p>
        </p:txBody>
      </p:sp>
      <p:pic>
        <p:nvPicPr>
          <p:cNvPr descr="multiple (replica) nodes" id="316" name="Google Shape;316;p19"/>
          <p:cNvPicPr preferRelativeResize="0"/>
          <p:nvPr/>
        </p:nvPicPr>
        <p:blipFill rotWithShape="1">
          <a:blip r:embed="rId5">
            <a:alphaModFix/>
          </a:blip>
          <a:srcRect b="4739" l="7986" r="9064" t="8764"/>
          <a:stretch/>
        </p:blipFill>
        <p:spPr>
          <a:xfrm>
            <a:off x="2815494" y="1714500"/>
            <a:ext cx="11111022" cy="72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9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3238925" y="4764308"/>
            <a:ext cx="11810151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Members in group 03</a:t>
            </a:r>
            <a:endParaRPr/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5377" y="6809666"/>
            <a:ext cx="6229999" cy="695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925457" cy="470065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0"/>
          <p:cNvSpPr/>
          <p:nvPr/>
        </p:nvSpPr>
        <p:spPr>
          <a:xfrm rot="10800000">
            <a:off x="-4936" y="4944978"/>
            <a:ext cx="18303169" cy="5342019"/>
          </a:xfrm>
          <a:custGeom>
            <a:rect b="b" l="l" r="r" t="t"/>
            <a:pathLst>
              <a:path extrusionOk="0" h="3188466" w="12202113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 txBox="1"/>
          <p:nvPr/>
        </p:nvSpPr>
        <p:spPr>
          <a:xfrm>
            <a:off x="533400" y="5816953"/>
            <a:ext cx="6655468" cy="3598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Replication Factor</a:t>
            </a:r>
            <a:endParaRPr/>
          </a:p>
        </p:txBody>
      </p:sp>
      <p:pic>
        <p:nvPicPr>
          <p:cNvPr descr="distributed nature of Cassandra" id="325" name="Google Shape;3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233" y="64143"/>
            <a:ext cx="18218061" cy="496442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0"/>
          <p:cNvSpPr txBox="1"/>
          <p:nvPr/>
        </p:nvSpPr>
        <p:spPr>
          <a:xfrm>
            <a:off x="7722268" y="6020583"/>
            <a:ext cx="9651332" cy="3888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number of copies of data maintained on different nodes.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replication factor of 3 means three copies of data are stored on three different nodes.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Purpose: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Ensures data redundancy and availability even if one or more nodes fail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With a replication factor of 3, the system can withstand the failure of up to two nodes without data loss.</a:t>
            </a:r>
            <a:endParaRPr/>
          </a:p>
        </p:txBody>
      </p:sp>
      <p:sp>
        <p:nvSpPr>
          <p:cNvPr id="327" name="Google Shape;327;p20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/>
          <p:nvPr/>
        </p:nvSpPr>
        <p:spPr>
          <a:xfrm>
            <a:off x="0" y="7980213"/>
            <a:ext cx="18288000" cy="1104826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21"/>
          <p:cNvCxnSpPr/>
          <p:nvPr/>
        </p:nvCxnSpPr>
        <p:spPr>
          <a:xfrm>
            <a:off x="0" y="7862974"/>
            <a:ext cx="18288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21"/>
          <p:cNvCxnSpPr/>
          <p:nvPr/>
        </p:nvCxnSpPr>
        <p:spPr>
          <a:xfrm>
            <a:off x="0" y="9202278"/>
            <a:ext cx="18288000" cy="0"/>
          </a:xfrm>
          <a:prstGeom prst="straightConnector1">
            <a:avLst/>
          </a:prstGeom>
          <a:noFill/>
          <a:ln cap="flat" cmpd="sng" w="41275">
            <a:solidFill>
              <a:schemeClr val="lt1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The use of multiple replicas also has performance advantages" id="335" name="Google Shape;3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037"/>
            <a:ext cx="18288000" cy="929053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1"/>
          <p:cNvSpPr txBox="1"/>
          <p:nvPr/>
        </p:nvSpPr>
        <p:spPr>
          <a:xfrm>
            <a:off x="735806" y="9085039"/>
            <a:ext cx="16816388" cy="1117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Replication Strategy</a:t>
            </a:r>
            <a:endParaRPr/>
          </a:p>
        </p:txBody>
      </p:sp>
      <p:sp>
        <p:nvSpPr>
          <p:cNvPr id="337" name="Google Shape;337;p21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780324">
            <a:off x="11928463" y="-2263163"/>
            <a:ext cx="3188327" cy="901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313377">
            <a:off x="2183551" y="-799500"/>
            <a:ext cx="4667705" cy="52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76400" y="-446759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41616" y="8241642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2"/>
          <p:cNvSpPr txBox="1"/>
          <p:nvPr/>
        </p:nvSpPr>
        <p:spPr>
          <a:xfrm>
            <a:off x="-152400" y="1582620"/>
            <a:ext cx="8534400" cy="1082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Strategy</a:t>
            </a:r>
            <a:endParaRPr/>
          </a:p>
        </p:txBody>
      </p:sp>
      <p:sp>
        <p:nvSpPr>
          <p:cNvPr id="347" name="Google Shape;347;p22"/>
          <p:cNvSpPr txBox="1"/>
          <p:nvPr/>
        </p:nvSpPr>
        <p:spPr>
          <a:xfrm>
            <a:off x="190502" y="4943736"/>
            <a:ext cx="838199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Usage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Suitable for single data center deployments.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Replication Process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Data is copied in a clockwise manner on all nodes.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Simple to implement and manage for basic deployment scenarios.</a:t>
            </a:r>
            <a:endParaRPr/>
          </a:p>
        </p:txBody>
      </p:sp>
      <p:sp>
        <p:nvSpPr>
          <p:cNvPr id="348" name="Google Shape;348;p22"/>
          <p:cNvSpPr txBox="1"/>
          <p:nvPr/>
        </p:nvSpPr>
        <p:spPr>
          <a:xfrm>
            <a:off x="9661358" y="1943100"/>
            <a:ext cx="8610600" cy="882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Topology Strategy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2"/>
          <p:cNvSpPr txBox="1"/>
          <p:nvPr/>
        </p:nvSpPr>
        <p:spPr>
          <a:xfrm>
            <a:off x="9100504" y="4949179"/>
            <a:ext cx="8382000" cy="3958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1" marL="74295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∙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Usage: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Recommended for multi-data center deployments and future scalability.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∙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Replication Process: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is replicated based on network topology and data center configurations.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∙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Offers flexibility to adapt to changes in network architecture and data center expansions.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22"/>
          <p:cNvCxnSpPr/>
          <p:nvPr/>
        </p:nvCxnSpPr>
        <p:spPr>
          <a:xfrm>
            <a:off x="8763000" y="0"/>
            <a:ext cx="40622" cy="10287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351" name="Google Shape;351;p22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356" name="Google Shape;3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445212">
            <a:off x="14937685" y="6926798"/>
            <a:ext cx="4671026" cy="4120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357" name="Google Shape;35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0" y="-2449794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3"/>
          <p:cNvSpPr txBox="1"/>
          <p:nvPr/>
        </p:nvSpPr>
        <p:spPr>
          <a:xfrm>
            <a:off x="-76199" y="571500"/>
            <a:ext cx="18364199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Cassandra Column Families</a:t>
            </a:r>
            <a:endParaRPr/>
          </a:p>
        </p:txBody>
      </p:sp>
      <p:pic>
        <p:nvPicPr>
          <p:cNvPr id="359" name="Google Shape;35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524000" y="2957791"/>
            <a:ext cx="12268200" cy="642245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3"/>
          <p:cNvSpPr txBox="1"/>
          <p:nvPr/>
        </p:nvSpPr>
        <p:spPr>
          <a:xfrm>
            <a:off x="9601200" y="3162300"/>
            <a:ext cx="8686800" cy="4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∙"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 Family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organizes data into rows containing ordered columns.</a:t>
            </a:r>
            <a:endParaRPr/>
          </a:p>
          <a:p>
            <a:pPr indent="-285750" lvl="1" marL="74295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∙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Column Family resides within a Keyspace, representing a logical container for data.</a:t>
            </a:r>
            <a:endParaRPr/>
          </a:p>
          <a:p>
            <a:pPr indent="-285750" lvl="1" marL="74295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∙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Keyspaces contain at least one Column Family, defining the data organization.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3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366" name="Google Shape;3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445212">
            <a:off x="14937685" y="6926798"/>
            <a:ext cx="4671026" cy="4120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367" name="Google Shape;36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0" y="-2449794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4"/>
          <p:cNvSpPr txBox="1"/>
          <p:nvPr/>
        </p:nvSpPr>
        <p:spPr>
          <a:xfrm>
            <a:off x="-76199" y="571500"/>
            <a:ext cx="18364199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Cassandra Column Families</a:t>
            </a:r>
            <a:endParaRPr/>
          </a:p>
        </p:txBody>
      </p:sp>
      <p:sp>
        <p:nvSpPr>
          <p:cNvPr id="369" name="Google Shape;369;p24"/>
          <p:cNvSpPr txBox="1"/>
          <p:nvPr/>
        </p:nvSpPr>
        <p:spPr>
          <a:xfrm>
            <a:off x="9829800" y="3661043"/>
            <a:ext cx="8686800" cy="2964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∙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Rows hold multiple columns, comprising key and value attributes.</a:t>
            </a:r>
            <a:endParaRPr/>
          </a:p>
          <a:p>
            <a:pPr indent="-285750" lvl="1" marL="74295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∙"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Columns can be dynamically added or removed, adapting to changing data needs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ssandra Column Family" id="370" name="Google Shape;37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956805"/>
            <a:ext cx="10210800" cy="494769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4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5"/>
          <p:cNvSpPr txBox="1"/>
          <p:nvPr/>
        </p:nvSpPr>
        <p:spPr>
          <a:xfrm>
            <a:off x="3238925" y="4188045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Major Components</a:t>
            </a:r>
            <a:endParaRPr/>
          </a:p>
        </p:txBody>
      </p:sp>
      <p:pic>
        <p:nvPicPr>
          <p:cNvPr id="378" name="Google Shape;3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5377" y="6809666"/>
            <a:ext cx="6229999" cy="695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925457" cy="470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"/>
          <p:cNvSpPr txBox="1"/>
          <p:nvPr/>
        </p:nvSpPr>
        <p:spPr>
          <a:xfrm>
            <a:off x="111521" y="2400300"/>
            <a:ext cx="6262601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Major Components</a:t>
            </a:r>
            <a:endParaRPr/>
          </a:p>
        </p:txBody>
      </p:sp>
      <p:pic>
        <p:nvPicPr>
          <p:cNvPr id="386" name="Google Shape;386;p26"/>
          <p:cNvPicPr preferRelativeResize="0"/>
          <p:nvPr/>
        </p:nvPicPr>
        <p:blipFill rotWithShape="1">
          <a:blip r:embed="rId3">
            <a:alphaModFix/>
          </a:blip>
          <a:srcRect b="46738" l="0" r="64033" t="0"/>
          <a:stretch/>
        </p:blipFill>
        <p:spPr>
          <a:xfrm rot="-5400000">
            <a:off x="1041561" y="4941242"/>
            <a:ext cx="4331879" cy="64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-198408"/>
            <a:ext cx="12929142" cy="1068381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6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393" name="Google Shape;3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394" name="Google Shape;3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7"/>
          <p:cNvSpPr txBox="1"/>
          <p:nvPr/>
        </p:nvSpPr>
        <p:spPr>
          <a:xfrm>
            <a:off x="3238925" y="1028700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/>
          </a:p>
        </p:txBody>
      </p:sp>
      <p:grpSp>
        <p:nvGrpSpPr>
          <p:cNvPr id="396" name="Google Shape;396;p27"/>
          <p:cNvGrpSpPr/>
          <p:nvPr/>
        </p:nvGrpSpPr>
        <p:grpSpPr>
          <a:xfrm>
            <a:off x="1752600" y="4437417"/>
            <a:ext cx="14935198" cy="3110722"/>
            <a:chOff x="0" y="1862559"/>
            <a:chExt cx="14935198" cy="3110722"/>
          </a:xfrm>
        </p:grpSpPr>
        <p:sp>
          <p:nvSpPr>
            <p:cNvPr id="397" name="Google Shape;397;p27"/>
            <p:cNvSpPr/>
            <p:nvPr/>
          </p:nvSpPr>
          <p:spPr>
            <a:xfrm>
              <a:off x="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466725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 txBox="1"/>
            <p:nvPr/>
          </p:nvSpPr>
          <p:spPr>
            <a:xfrm>
              <a:off x="544849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0" lIns="190500" spcFirstLastPara="1" rIns="190500" wrap="square" tIns="190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Calibri"/>
                <a:buNone/>
              </a:pPr>
              <a:r>
                <a:rPr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Location where data is stored.</a:t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5133975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5600700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 txBox="1"/>
            <p:nvPr/>
          </p:nvSpPr>
          <p:spPr>
            <a:xfrm>
              <a:off x="5678824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0" lIns="190500" spcFirstLastPara="1" rIns="190500" wrap="square" tIns="190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Calibri"/>
                <a:buNone/>
              </a:pPr>
              <a:r>
                <a:rPr b="0" i="0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single server in a rack</a:t>
              </a:r>
              <a:endParaRPr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1026795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10734674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 txBox="1"/>
            <p:nvPr/>
          </p:nvSpPr>
          <p:spPr>
            <a:xfrm>
              <a:off x="10812798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0" lIns="190500" spcFirstLastPara="1" rIns="190500" wrap="square" tIns="190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Calibri"/>
                <a:buNone/>
              </a:pPr>
              <a:r>
                <a:rPr b="0" i="0" lang="en-US" sz="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There is no single point of failure</a:t>
              </a:r>
              <a:endParaRPr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27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411" name="Google Shape;4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412" name="Google Shape;41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8"/>
          <p:cNvSpPr txBox="1"/>
          <p:nvPr/>
        </p:nvSpPr>
        <p:spPr>
          <a:xfrm>
            <a:off x="3238925" y="1028700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Rack</a:t>
            </a:r>
            <a:endParaRPr/>
          </a:p>
        </p:txBody>
      </p:sp>
      <p:grpSp>
        <p:nvGrpSpPr>
          <p:cNvPr id="414" name="Google Shape;414;p28"/>
          <p:cNvGrpSpPr/>
          <p:nvPr/>
        </p:nvGrpSpPr>
        <p:grpSpPr>
          <a:xfrm>
            <a:off x="1752600" y="4437417"/>
            <a:ext cx="14935198" cy="3110722"/>
            <a:chOff x="0" y="1862559"/>
            <a:chExt cx="14935198" cy="3110722"/>
          </a:xfrm>
        </p:grpSpPr>
        <p:sp>
          <p:nvSpPr>
            <p:cNvPr id="415" name="Google Shape;415;p28"/>
            <p:cNvSpPr/>
            <p:nvPr/>
          </p:nvSpPr>
          <p:spPr>
            <a:xfrm>
              <a:off x="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66725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 txBox="1"/>
            <p:nvPr/>
          </p:nvSpPr>
          <p:spPr>
            <a:xfrm>
              <a:off x="544849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b="0" i="0"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rack represents a logical grouping of nodes within the ring</a:t>
              </a:r>
              <a:endPara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133975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00700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 txBox="1"/>
            <p:nvPr/>
          </p:nvSpPr>
          <p:spPr>
            <a:xfrm>
              <a:off x="5678824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can send operations not only to just one node</a:t>
              </a:r>
              <a:endPara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1026795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10734674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 txBox="1"/>
            <p:nvPr/>
          </p:nvSpPr>
          <p:spPr>
            <a:xfrm>
              <a:off x="10812798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used to provide fault tolerance</a:t>
              </a:r>
              <a:endParaRPr/>
            </a:p>
          </p:txBody>
        </p:sp>
      </p:grpSp>
      <p:sp>
        <p:nvSpPr>
          <p:cNvPr id="424" name="Google Shape;424;p28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429" name="Google Shape;4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430" name="Google Shape;43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9"/>
          <p:cNvSpPr txBox="1"/>
          <p:nvPr/>
        </p:nvSpPr>
        <p:spPr>
          <a:xfrm>
            <a:off x="3238925" y="1028700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Center</a:t>
            </a:r>
            <a:endParaRPr/>
          </a:p>
        </p:txBody>
      </p:sp>
      <p:grpSp>
        <p:nvGrpSpPr>
          <p:cNvPr id="432" name="Google Shape;432;p29"/>
          <p:cNvGrpSpPr/>
          <p:nvPr/>
        </p:nvGrpSpPr>
        <p:grpSpPr>
          <a:xfrm>
            <a:off x="1752600" y="4437417"/>
            <a:ext cx="14935198" cy="3110722"/>
            <a:chOff x="0" y="1862559"/>
            <a:chExt cx="14935198" cy="3110722"/>
          </a:xfrm>
        </p:grpSpPr>
        <p:sp>
          <p:nvSpPr>
            <p:cNvPr id="433" name="Google Shape;433;p29"/>
            <p:cNvSpPr/>
            <p:nvPr/>
          </p:nvSpPr>
          <p:spPr>
            <a:xfrm>
              <a:off x="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466725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 txBox="1"/>
            <p:nvPr/>
          </p:nvSpPr>
          <p:spPr>
            <a:xfrm>
              <a:off x="544849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logical set of racks</a:t>
              </a: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5133975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5600700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9"/>
            <p:cNvSpPr txBox="1"/>
            <p:nvPr/>
          </p:nvSpPr>
          <p:spPr>
            <a:xfrm>
              <a:off x="5678824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Noto Sans Symbols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Helps to reduce latency</a:t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1026795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10734674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9"/>
            <p:cNvSpPr txBox="1"/>
            <p:nvPr/>
          </p:nvSpPr>
          <p:spPr>
            <a:xfrm>
              <a:off x="10812798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Noto Sans Symbols"/>
                <a:buNone/>
              </a:pPr>
              <a:r>
                <a:rPr b="0" i="0"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can be written to different data centers</a:t>
              </a:r>
              <a:endPara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29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927178">
            <a:off x="2119528" y="-963026"/>
            <a:ext cx="12725595" cy="14205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 rot="1873312">
            <a:off x="7975567" y="3035514"/>
            <a:ext cx="11748976" cy="11578082"/>
          </a:xfrm>
          <a:custGeom>
            <a:rect b="b" l="l" r="r" t="t"/>
            <a:pathLst>
              <a:path extrusionOk="0" h="11578082" w="11748976">
                <a:moveTo>
                  <a:pt x="0" y="0"/>
                </a:moveTo>
                <a:lnTo>
                  <a:pt x="11748975" y="0"/>
                </a:lnTo>
                <a:lnTo>
                  <a:pt x="11748975" y="11578081"/>
                </a:lnTo>
                <a:lnTo>
                  <a:pt x="0" y="11578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3"/>
          <p:cNvGrpSpPr/>
          <p:nvPr/>
        </p:nvGrpSpPr>
        <p:grpSpPr>
          <a:xfrm>
            <a:off x="4145356" y="2378692"/>
            <a:ext cx="6233213" cy="1061549"/>
            <a:chOff x="0" y="-38100"/>
            <a:chExt cx="8310950" cy="1415399"/>
          </a:xfrm>
        </p:grpSpPr>
        <p:sp>
          <p:nvSpPr>
            <p:cNvPr id="115" name="Google Shape;115;p3"/>
            <p:cNvSpPr txBox="1"/>
            <p:nvPr/>
          </p:nvSpPr>
          <p:spPr>
            <a:xfrm>
              <a:off x="0" y="-38100"/>
              <a:ext cx="8310950" cy="7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Phan Phước Hải Nam</a:t>
              </a:r>
              <a:endParaRPr/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0" y="840301"/>
              <a:ext cx="8310950" cy="53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21127365</a:t>
              </a:r>
              <a:endParaRPr/>
            </a:p>
          </p:txBody>
        </p:sp>
      </p:grpSp>
      <p:grpSp>
        <p:nvGrpSpPr>
          <p:cNvPr id="117" name="Google Shape;117;p3"/>
          <p:cNvGrpSpPr/>
          <p:nvPr/>
        </p:nvGrpSpPr>
        <p:grpSpPr>
          <a:xfrm>
            <a:off x="9307051" y="5356526"/>
            <a:ext cx="6233213" cy="1061549"/>
            <a:chOff x="0" y="-38100"/>
            <a:chExt cx="8310950" cy="1415399"/>
          </a:xfrm>
        </p:grpSpPr>
        <p:sp>
          <p:nvSpPr>
            <p:cNvPr id="118" name="Google Shape;118;p3"/>
            <p:cNvSpPr txBox="1"/>
            <p:nvPr/>
          </p:nvSpPr>
          <p:spPr>
            <a:xfrm>
              <a:off x="0" y="-38100"/>
              <a:ext cx="8310950" cy="7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Phạm Khánh Toàn</a:t>
              </a: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0" y="840301"/>
              <a:ext cx="8310950" cy="53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21127704</a:t>
              </a:r>
              <a:endParaRPr/>
            </a:p>
          </p:txBody>
        </p:sp>
      </p:grpSp>
      <p:grpSp>
        <p:nvGrpSpPr>
          <p:cNvPr id="120" name="Google Shape;120;p3"/>
          <p:cNvGrpSpPr/>
          <p:nvPr/>
        </p:nvGrpSpPr>
        <p:grpSpPr>
          <a:xfrm>
            <a:off x="9307051" y="3405740"/>
            <a:ext cx="6233213" cy="1061549"/>
            <a:chOff x="0" y="-38100"/>
            <a:chExt cx="8310950" cy="1415399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0" y="-38100"/>
              <a:ext cx="8310950" cy="7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Ngô Thị Thanh Thảo</a:t>
              </a:r>
              <a:endParaRPr/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840301"/>
              <a:ext cx="8310950" cy="53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21127433</a:t>
              </a:r>
              <a:endParaRPr/>
            </a:p>
          </p:txBody>
        </p:sp>
      </p:grpSp>
      <p:grpSp>
        <p:nvGrpSpPr>
          <p:cNvPr id="123" name="Google Shape;123;p3"/>
          <p:cNvGrpSpPr/>
          <p:nvPr/>
        </p:nvGrpSpPr>
        <p:grpSpPr>
          <a:xfrm>
            <a:off x="4145356" y="4329477"/>
            <a:ext cx="6233213" cy="1061549"/>
            <a:chOff x="0" y="-38100"/>
            <a:chExt cx="8310950" cy="1415399"/>
          </a:xfrm>
        </p:grpSpPr>
        <p:sp>
          <p:nvSpPr>
            <p:cNvPr id="124" name="Google Shape;124;p3"/>
            <p:cNvSpPr txBox="1"/>
            <p:nvPr/>
          </p:nvSpPr>
          <p:spPr>
            <a:xfrm>
              <a:off x="0" y="-38100"/>
              <a:ext cx="8310950" cy="764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Lê Phước Thịnh Tiến</a:t>
              </a:r>
              <a:endParaRPr/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0" y="840301"/>
              <a:ext cx="8310950" cy="53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21127700</a:t>
              </a:r>
              <a:endParaRPr/>
            </a:p>
          </p:txBody>
        </p:sp>
      </p:grpSp>
      <p:sp>
        <p:nvSpPr>
          <p:cNvPr id="126" name="Google Shape;126;p3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/>
          <p:nvPr/>
        </p:nvSpPr>
        <p:spPr>
          <a:xfrm>
            <a:off x="-1" y="0"/>
            <a:ext cx="1828799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0"/>
          <p:cNvSpPr/>
          <p:nvPr/>
        </p:nvSpPr>
        <p:spPr>
          <a:xfrm>
            <a:off x="1" y="0"/>
            <a:ext cx="12783669" cy="342899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sx="90000" rotWithShape="0" algn="t" dir="7140000" dist="304800" sy="90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0"/>
          <p:cNvSpPr txBox="1"/>
          <p:nvPr/>
        </p:nvSpPr>
        <p:spPr>
          <a:xfrm>
            <a:off x="838200" y="496109"/>
            <a:ext cx="9068096" cy="2436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</a:t>
            </a:r>
            <a:endParaRPr/>
          </a:p>
        </p:txBody>
      </p:sp>
      <p:sp>
        <p:nvSpPr>
          <p:cNvPr id="450" name="Google Shape;450;p30"/>
          <p:cNvSpPr txBox="1"/>
          <p:nvPr/>
        </p:nvSpPr>
        <p:spPr>
          <a:xfrm>
            <a:off x="228600" y="3155445"/>
            <a:ext cx="72390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71500" lvl="0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 containing one or more data centers.</a:t>
            </a:r>
            <a:endParaRPr/>
          </a:p>
          <a:p>
            <a:pPr indent="-571500" lvl="0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outer storage container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8001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database contains one or more clusters</a:t>
            </a:r>
            <a:endParaRPr/>
          </a:p>
        </p:txBody>
      </p:sp>
      <p:pic>
        <p:nvPicPr>
          <p:cNvPr descr="cassandra cluster cloudduggu" id="451" name="Google Shape;4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3925" y="-249770"/>
            <a:ext cx="10541275" cy="1053677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0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457" name="Google Shape;45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458" name="Google Shape;45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1"/>
          <p:cNvSpPr txBox="1"/>
          <p:nvPr/>
        </p:nvSpPr>
        <p:spPr>
          <a:xfrm>
            <a:off x="3238925" y="1028700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 Log</a:t>
            </a:r>
            <a:endParaRPr/>
          </a:p>
        </p:txBody>
      </p:sp>
      <p:grpSp>
        <p:nvGrpSpPr>
          <p:cNvPr id="460" name="Google Shape;460;p31"/>
          <p:cNvGrpSpPr/>
          <p:nvPr/>
        </p:nvGrpSpPr>
        <p:grpSpPr>
          <a:xfrm>
            <a:off x="1828800" y="4535870"/>
            <a:ext cx="14935198" cy="3110722"/>
            <a:chOff x="0" y="1862559"/>
            <a:chExt cx="14935198" cy="3110722"/>
          </a:xfrm>
        </p:grpSpPr>
        <p:sp>
          <p:nvSpPr>
            <p:cNvPr id="461" name="Google Shape;461;p31"/>
            <p:cNvSpPr/>
            <p:nvPr/>
          </p:nvSpPr>
          <p:spPr>
            <a:xfrm>
              <a:off x="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466725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 txBox="1"/>
            <p:nvPr/>
          </p:nvSpPr>
          <p:spPr>
            <a:xfrm>
              <a:off x="544849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Every write operation is written to Commit Log</a:t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5133975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5600700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 txBox="1"/>
            <p:nvPr/>
          </p:nvSpPr>
          <p:spPr>
            <a:xfrm>
              <a:off x="5678824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Noto Sans Symbols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Commit log is used for crash recovery</a:t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026795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0734674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 txBox="1"/>
            <p:nvPr/>
          </p:nvSpPr>
          <p:spPr>
            <a:xfrm>
              <a:off x="10812798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Noto Sans Symbols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The commit log can be archived, deleted or recycled</a:t>
              </a:r>
              <a:endParaRPr/>
            </a:p>
          </p:txBody>
        </p:sp>
      </p:grpSp>
      <p:sp>
        <p:nvSpPr>
          <p:cNvPr id="470" name="Google Shape;470;p31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475" name="Google Shape;47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476" name="Google Shape;47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2"/>
          <p:cNvSpPr txBox="1"/>
          <p:nvPr/>
        </p:nvSpPr>
        <p:spPr>
          <a:xfrm>
            <a:off x="3238925" y="1028700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SSTable</a:t>
            </a:r>
            <a:endParaRPr sz="9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" name="Google Shape;478;p32"/>
          <p:cNvGrpSpPr/>
          <p:nvPr/>
        </p:nvGrpSpPr>
        <p:grpSpPr>
          <a:xfrm>
            <a:off x="1828800" y="3881859"/>
            <a:ext cx="14935198" cy="3110722"/>
            <a:chOff x="0" y="1862559"/>
            <a:chExt cx="14935198" cy="3110722"/>
          </a:xfrm>
        </p:grpSpPr>
        <p:sp>
          <p:nvSpPr>
            <p:cNvPr id="479" name="Google Shape;479;p32"/>
            <p:cNvSpPr/>
            <p:nvPr/>
          </p:nvSpPr>
          <p:spPr>
            <a:xfrm>
              <a:off x="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466725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 txBox="1"/>
            <p:nvPr/>
          </p:nvSpPr>
          <p:spPr>
            <a:xfrm>
              <a:off x="544849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Ordered immutable key-value map</a:t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5133975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5600700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 txBox="1"/>
            <p:nvPr/>
          </p:nvSpPr>
          <p:spPr>
            <a:xfrm>
              <a:off x="5678824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Noto Sans Symbols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is stored after being flushed from the mem-table</a:t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026795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0734674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 txBox="1"/>
            <p:nvPr/>
          </p:nvSpPr>
          <p:spPr>
            <a:xfrm>
              <a:off x="10812798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Noto Sans Symbols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optimize disk space and improve read performance.</a:t>
              </a:r>
              <a:endParaRPr/>
            </a:p>
          </p:txBody>
        </p:sp>
      </p:grpSp>
      <p:sp>
        <p:nvSpPr>
          <p:cNvPr id="488" name="Google Shape;488;p32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493" name="Google Shape;4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494" name="Google Shape;4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3"/>
          <p:cNvSpPr txBox="1"/>
          <p:nvPr/>
        </p:nvSpPr>
        <p:spPr>
          <a:xfrm>
            <a:off x="3238925" y="1028700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Mem-Table</a:t>
            </a:r>
            <a:endParaRPr/>
          </a:p>
        </p:txBody>
      </p:sp>
      <p:grpSp>
        <p:nvGrpSpPr>
          <p:cNvPr id="496" name="Google Shape;496;p33"/>
          <p:cNvGrpSpPr/>
          <p:nvPr/>
        </p:nvGrpSpPr>
        <p:grpSpPr>
          <a:xfrm>
            <a:off x="1828800" y="3881859"/>
            <a:ext cx="14935198" cy="3110722"/>
            <a:chOff x="0" y="1862559"/>
            <a:chExt cx="14935198" cy="3110722"/>
          </a:xfrm>
        </p:grpSpPr>
        <p:sp>
          <p:nvSpPr>
            <p:cNvPr id="497" name="Google Shape;497;p33"/>
            <p:cNvSpPr/>
            <p:nvPr/>
          </p:nvSpPr>
          <p:spPr>
            <a:xfrm>
              <a:off x="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466725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 txBox="1"/>
            <p:nvPr/>
          </p:nvSpPr>
          <p:spPr>
            <a:xfrm>
              <a:off x="544849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Noto Sans Symbols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from the commit log is written to the mem-table.</a:t>
              </a: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5133975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5600700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 txBox="1"/>
            <p:nvPr/>
          </p:nvSpPr>
          <p:spPr>
            <a:xfrm>
              <a:off x="5678824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Noto Sans Symbols"/>
                <a:buNone/>
              </a:pPr>
              <a:r>
                <a:rPr b="0" i="0"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is written in Mem-table temporarily</a:t>
              </a:r>
              <a:endPara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1026795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10734674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 txBox="1"/>
            <p:nvPr/>
          </p:nvSpPr>
          <p:spPr>
            <a:xfrm>
              <a:off x="10812798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Noto Sans Symbols"/>
                <a:buNone/>
              </a:pPr>
              <a:r>
                <a:rPr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very fast write operations</a:t>
              </a:r>
              <a:endParaRPr/>
            </a:p>
          </p:txBody>
        </p:sp>
      </p:grpSp>
      <p:sp>
        <p:nvSpPr>
          <p:cNvPr id="506" name="Google Shape;506;p33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 txBox="1"/>
          <p:nvPr/>
        </p:nvSpPr>
        <p:spPr>
          <a:xfrm>
            <a:off x="0" y="215914"/>
            <a:ext cx="18287999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Replication Factor</a:t>
            </a:r>
            <a:endParaRPr/>
          </a:p>
        </p:txBody>
      </p:sp>
      <p:pic>
        <p:nvPicPr>
          <p:cNvPr descr="A diagram of a network&#10;&#10;Description automatically generated" id="512" name="Google Shape;5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181100"/>
            <a:ext cx="15773400" cy="934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blob on a black background&#10;&#10;Description automatically generated" id="513" name="Google Shape;51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514" name="Google Shape;51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5"/>
          <p:cNvSpPr txBox="1"/>
          <p:nvPr/>
        </p:nvSpPr>
        <p:spPr>
          <a:xfrm>
            <a:off x="3238925" y="4188045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Components</a:t>
            </a:r>
            <a:endParaRPr/>
          </a:p>
        </p:txBody>
      </p:sp>
      <p:pic>
        <p:nvPicPr>
          <p:cNvPr id="521" name="Google Shape;52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5377" y="6809666"/>
            <a:ext cx="6229999" cy="695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925457" cy="470065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5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528" name="Google Shape;5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529" name="Google Shape;52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6"/>
          <p:cNvSpPr txBox="1"/>
          <p:nvPr/>
        </p:nvSpPr>
        <p:spPr>
          <a:xfrm>
            <a:off x="3238925" y="1028700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Gossip</a:t>
            </a:r>
            <a:endParaRPr/>
          </a:p>
        </p:txBody>
      </p:sp>
      <p:grpSp>
        <p:nvGrpSpPr>
          <p:cNvPr id="531" name="Google Shape;531;p36"/>
          <p:cNvGrpSpPr/>
          <p:nvPr/>
        </p:nvGrpSpPr>
        <p:grpSpPr>
          <a:xfrm>
            <a:off x="1828800" y="3881859"/>
            <a:ext cx="14935198" cy="3110722"/>
            <a:chOff x="0" y="1862559"/>
            <a:chExt cx="14935198" cy="3110722"/>
          </a:xfrm>
        </p:grpSpPr>
        <p:sp>
          <p:nvSpPr>
            <p:cNvPr id="532" name="Google Shape;532;p36"/>
            <p:cNvSpPr/>
            <p:nvPr/>
          </p:nvSpPr>
          <p:spPr>
            <a:xfrm>
              <a:off x="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66725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 txBox="1"/>
            <p:nvPr/>
          </p:nvSpPr>
          <p:spPr>
            <a:xfrm>
              <a:off x="544849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200" lIns="156200" spcFirstLastPara="1" rIns="156200" wrap="square" tIns="15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b="0" i="0" lang="en-US" sz="4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discover node state for all nodes in a cluster</a:t>
              </a:r>
              <a:endParaRPr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5133975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5600700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 txBox="1"/>
            <p:nvPr/>
          </p:nvSpPr>
          <p:spPr>
            <a:xfrm>
              <a:off x="5678824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200" lIns="156200" spcFirstLastPara="1" rIns="156200" wrap="square" tIns="15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b="0" i="0" lang="en-US" sz="4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allow the nodes to communicate with each other</a:t>
              </a:r>
              <a:endParaRPr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1026795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10734674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 txBox="1"/>
            <p:nvPr/>
          </p:nvSpPr>
          <p:spPr>
            <a:xfrm>
              <a:off x="10812798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200" lIns="156200" spcFirstLastPara="1" rIns="156200" wrap="square" tIns="15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b="0" i="0" lang="en-US" sz="4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detect any faulty nodes in the cluster</a:t>
              </a:r>
              <a:endParaRPr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36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546" name="Google Shape;5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547" name="Google Shape;54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7"/>
          <p:cNvSpPr txBox="1"/>
          <p:nvPr/>
        </p:nvSpPr>
        <p:spPr>
          <a:xfrm>
            <a:off x="3238925" y="1028700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Partitioner</a:t>
            </a:r>
            <a:endParaRPr/>
          </a:p>
        </p:txBody>
      </p:sp>
      <p:grpSp>
        <p:nvGrpSpPr>
          <p:cNvPr id="549" name="Google Shape;549;p37"/>
          <p:cNvGrpSpPr/>
          <p:nvPr/>
        </p:nvGrpSpPr>
        <p:grpSpPr>
          <a:xfrm>
            <a:off x="1828800" y="3881859"/>
            <a:ext cx="14935198" cy="3110722"/>
            <a:chOff x="0" y="1862559"/>
            <a:chExt cx="14935198" cy="3110722"/>
          </a:xfrm>
        </p:grpSpPr>
        <p:sp>
          <p:nvSpPr>
            <p:cNvPr id="550" name="Google Shape;550;p37"/>
            <p:cNvSpPr/>
            <p:nvPr/>
          </p:nvSpPr>
          <p:spPr>
            <a:xfrm>
              <a:off x="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466725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7"/>
            <p:cNvSpPr txBox="1"/>
            <p:nvPr/>
          </p:nvSpPr>
          <p:spPr>
            <a:xfrm>
              <a:off x="544849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b="0" i="0"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Decides which node has to receive the first replica</a:t>
              </a:r>
              <a:endPara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5133975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5600700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7"/>
            <p:cNvSpPr txBox="1"/>
            <p:nvPr/>
          </p:nvSpPr>
          <p:spPr>
            <a:xfrm>
              <a:off x="5678824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b="0" i="0"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Taking care of the distribution of these replicas</a:t>
              </a:r>
              <a:endPara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026795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0734674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 txBox="1"/>
            <p:nvPr/>
          </p:nvSpPr>
          <p:spPr>
            <a:xfrm>
              <a:off x="10812798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b="0" i="0"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hash function</a:t>
              </a:r>
              <a:endPara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9" name="Google Shape;559;p37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564" name="Google Shape;5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565" name="Google Shape;56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8"/>
          <p:cNvSpPr txBox="1"/>
          <p:nvPr/>
        </p:nvSpPr>
        <p:spPr>
          <a:xfrm>
            <a:off x="3238925" y="1028700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Snitch</a:t>
            </a:r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>
            <a:off x="1828800" y="3881859"/>
            <a:ext cx="14935198" cy="3110722"/>
            <a:chOff x="0" y="1862559"/>
            <a:chExt cx="14935198" cy="3110722"/>
          </a:xfrm>
        </p:grpSpPr>
        <p:sp>
          <p:nvSpPr>
            <p:cNvPr id="568" name="Google Shape;568;p38"/>
            <p:cNvSpPr/>
            <p:nvPr/>
          </p:nvSpPr>
          <p:spPr>
            <a:xfrm>
              <a:off x="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6725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 txBox="1"/>
            <p:nvPr/>
          </p:nvSpPr>
          <p:spPr>
            <a:xfrm>
              <a:off x="544849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b="0" i="0"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Helps in getting the place where replicas are to be placed</a:t>
              </a:r>
              <a:endPara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133975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5600700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 txBox="1"/>
            <p:nvPr/>
          </p:nvSpPr>
          <p:spPr>
            <a:xfrm>
              <a:off x="5678824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b="0" i="0"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Dynamic layer</a:t>
              </a:r>
              <a:endPara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1026795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10734674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 txBox="1"/>
            <p:nvPr/>
          </p:nvSpPr>
          <p:spPr>
            <a:xfrm>
              <a:off x="10812798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575" lIns="148575" spcFirstLastPara="1" rIns="148575" wrap="square" tIns="14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b="0" i="0" lang="en-US" sz="3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Used to discover the overall network overall topology</a:t>
              </a:r>
              <a:endParaRPr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38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lob on a black background&#10;&#10;Description automatically generated" id="582" name="Google Shape;58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black background&#10;&#10;Description automatically generated" id="583" name="Google Shape;58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9"/>
          <p:cNvSpPr txBox="1"/>
          <p:nvPr/>
        </p:nvSpPr>
        <p:spPr>
          <a:xfrm>
            <a:off x="3238925" y="1028700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Merkle Tree</a:t>
            </a:r>
            <a:endParaRPr/>
          </a:p>
        </p:txBody>
      </p:sp>
      <p:grpSp>
        <p:nvGrpSpPr>
          <p:cNvPr id="585" name="Google Shape;585;p39"/>
          <p:cNvGrpSpPr/>
          <p:nvPr/>
        </p:nvGrpSpPr>
        <p:grpSpPr>
          <a:xfrm>
            <a:off x="1828800" y="3881859"/>
            <a:ext cx="14935198" cy="3110722"/>
            <a:chOff x="0" y="1862559"/>
            <a:chExt cx="14935198" cy="3110722"/>
          </a:xfrm>
        </p:grpSpPr>
        <p:sp>
          <p:nvSpPr>
            <p:cNvPr id="586" name="Google Shape;586;p39"/>
            <p:cNvSpPr/>
            <p:nvPr/>
          </p:nvSpPr>
          <p:spPr>
            <a:xfrm>
              <a:off x="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466725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 txBox="1"/>
            <p:nvPr/>
          </p:nvSpPr>
          <p:spPr>
            <a:xfrm>
              <a:off x="544849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 hash tree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133975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600700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 txBox="1"/>
            <p:nvPr/>
          </p:nvSpPr>
          <p:spPr>
            <a:xfrm>
              <a:off x="5678824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Find differences in data blocks</a:t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10267950" y="1862559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10734674" y="2305948"/>
              <a:ext cx="4200524" cy="2667333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 txBox="1"/>
            <p:nvPr/>
          </p:nvSpPr>
          <p:spPr>
            <a:xfrm>
              <a:off x="10812798" y="2384072"/>
              <a:ext cx="4044276" cy="2511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0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Leaf nodes contain hashes. Parent nodes contain hashes of their respective children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5" name="Google Shape;595;p39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408585">
            <a:off x="4499355" y="-533795"/>
            <a:ext cx="9289290" cy="1036981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4421807" y="4457700"/>
            <a:ext cx="94443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b="0" l="62989" r="0" t="67035"/>
          <a:stretch/>
        </p:blipFill>
        <p:spPr>
          <a:xfrm rot="5400000">
            <a:off x="-202103" y="6179918"/>
            <a:ext cx="4312936" cy="384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40279" y="-4239083"/>
            <a:ext cx="8152651" cy="84781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0"/>
          <p:cNvSpPr txBox="1"/>
          <p:nvPr/>
        </p:nvSpPr>
        <p:spPr>
          <a:xfrm>
            <a:off x="3238925" y="4188045"/>
            <a:ext cx="11810151" cy="12445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4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Comparision</a:t>
            </a:r>
            <a:endParaRPr sz="9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5377" y="6809666"/>
            <a:ext cx="6229999" cy="695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925457" cy="470065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0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5313" y="7702116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1"/>
          <p:cNvSpPr txBox="1"/>
          <p:nvPr/>
        </p:nvSpPr>
        <p:spPr>
          <a:xfrm>
            <a:off x="3238925" y="1028700"/>
            <a:ext cx="11810151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Comparision</a:t>
            </a:r>
            <a:endParaRPr sz="75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1"/>
          <p:cNvSpPr txBox="1"/>
          <p:nvPr/>
        </p:nvSpPr>
        <p:spPr>
          <a:xfrm>
            <a:off x="5480212" y="4046045"/>
            <a:ext cx="7327576" cy="833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Similarity: NoSQL Database, scalability, high availability, Distributed Architecture</a:t>
            </a:r>
            <a:endParaRPr/>
          </a:p>
        </p:txBody>
      </p:sp>
      <p:sp>
        <p:nvSpPr>
          <p:cNvPr id="612" name="Google Shape;612;p41"/>
          <p:cNvSpPr txBox="1"/>
          <p:nvPr/>
        </p:nvSpPr>
        <p:spPr>
          <a:xfrm>
            <a:off x="5480212" y="5826300"/>
            <a:ext cx="6610985" cy="405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Difference</a:t>
            </a:r>
            <a:endParaRPr/>
          </a:p>
        </p:txBody>
      </p:sp>
      <p:sp>
        <p:nvSpPr>
          <p:cNvPr id="613" name="Google Shape;613;p41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49613" y="-768368"/>
            <a:ext cx="3528026" cy="31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2"/>
          <p:cNvSpPr txBox="1"/>
          <p:nvPr/>
        </p:nvSpPr>
        <p:spPr>
          <a:xfrm>
            <a:off x="-29308" y="152400"/>
            <a:ext cx="18310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 &amp; MongoDB</a:t>
            </a:r>
            <a:endParaRPr/>
          </a:p>
        </p:txBody>
      </p:sp>
      <p:grpSp>
        <p:nvGrpSpPr>
          <p:cNvPr id="621" name="Google Shape;621;p42"/>
          <p:cNvGrpSpPr/>
          <p:nvPr/>
        </p:nvGrpSpPr>
        <p:grpSpPr>
          <a:xfrm>
            <a:off x="-7536" y="10106632"/>
            <a:ext cx="18310798" cy="185044"/>
            <a:chOff x="-5025" y="6737718"/>
            <a:chExt cx="12207200" cy="123363"/>
          </a:xfrm>
        </p:grpSpPr>
        <p:sp>
          <p:nvSpPr>
            <p:cNvPr id="622" name="Google Shape;622;p42"/>
            <p:cNvSpPr/>
            <p:nvPr/>
          </p:nvSpPr>
          <p:spPr>
            <a:xfrm flipH="1" rot="5400000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42"/>
            <p:cNvSpPr/>
            <p:nvPr/>
          </p:nvSpPr>
          <p:spPr>
            <a:xfrm rot="-54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0">
                  <a:srgbClr val="4BACC6">
                    <a:alpha val="0"/>
                  </a:srgbClr>
                </a:gs>
                <a:gs pos="19000">
                  <a:srgbClr val="4BACC6">
                    <a:alpha val="0"/>
                  </a:srgbClr>
                </a:gs>
                <a:gs pos="100000">
                  <a:srgbClr val="92CCDC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4" name="Google Shape;62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10581" y="8267700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77" y="6809666"/>
            <a:ext cx="6229999" cy="69546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6" name="Google Shape;626;p42"/>
          <p:cNvGraphicFramePr/>
          <p:nvPr/>
        </p:nvGraphicFramePr>
        <p:xfrm>
          <a:off x="914400" y="1371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{E12D374F-81AF-41BD-870A-255680ABDF21}</a:tableStyleId>
              </a:tblPr>
              <a:tblGrid>
                <a:gridCol w="4661625"/>
                <a:gridCol w="6077400"/>
                <a:gridCol w="6024975"/>
              </a:tblGrid>
              <a:tr h="750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/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Cassandra</a:t>
                      </a:r>
                      <a:endParaRPr/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MongoDB</a:t>
                      </a:r>
                      <a:endParaRPr/>
                    </a:p>
                  </a:txBody>
                  <a:tcPr marT="50175" marB="50175" marR="100350" marL="100350"/>
                </a:tc>
              </a:tr>
              <a:tr h="1261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Model</a:t>
                      </a:r>
                      <a:endParaRPr b="0" i="0"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Column-family data model</a:t>
                      </a:r>
                      <a:endParaRPr b="0"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Document-oriented data model based on BSON 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</a:tr>
              <a:tr h="1723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Query Language</a:t>
                      </a:r>
                      <a:endParaRPr/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CQL(Cassandra Query Language)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Rich query language supporting field, range, and regular expression queries</a:t>
                      </a:r>
                      <a:endParaRPr sz="2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</a:tr>
              <a:tr h="95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Architecture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Decentralized, masterless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Master-slave replication</a:t>
                      </a:r>
                      <a:endParaRPr sz="2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</a:tr>
              <a:tr h="1261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Scalability</a:t>
                      </a:r>
                      <a:endParaRPr/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Linear scalability with distributed architecture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Horizontal scaling with sharding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</a:tr>
              <a:tr h="170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indexes</a:t>
                      </a:r>
                      <a:endParaRPr/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Does not fully support secondary indexes. It relies on primary keys to fetch information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Fully supports secondary indexes that can enhance query speeds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</a:tr>
              <a:tr h="126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Aggregation</a:t>
                      </a:r>
                      <a:endParaRPr b="0" i="0"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Does not have an aggregation framework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Has a built-in aggregation framework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175" marB="50175" marR="100350" marL="100350"/>
                </a:tc>
              </a:tr>
            </a:tbl>
          </a:graphicData>
        </a:graphic>
      </p:graphicFrame>
      <p:sp>
        <p:nvSpPr>
          <p:cNvPr id="627" name="Google Shape;627;p42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5377" y="6809666"/>
            <a:ext cx="6229999" cy="695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844063">
            <a:off x="-1728127" y="7608172"/>
            <a:ext cx="4056688" cy="357874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3"/>
          <p:cNvSpPr/>
          <p:nvPr/>
        </p:nvSpPr>
        <p:spPr>
          <a:xfrm>
            <a:off x="-3" y="0"/>
            <a:ext cx="18288001" cy="25446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sx="92000" rotWithShape="0" algn="t" dir="5460000" dist="114300" sy="92000">
              <a:srgbClr val="000000">
                <a:alpha val="1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5" name="Google Shape;63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95400" y="-832284"/>
            <a:ext cx="3528026" cy="31123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7" name="Google Shape;637;p43"/>
          <p:cNvGraphicFramePr/>
          <p:nvPr/>
        </p:nvGraphicFramePr>
        <p:xfrm>
          <a:off x="-39167" y="21717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{E12D374F-81AF-41BD-870A-255680ABDF21}</a:tableStyleId>
              </a:tblPr>
              <a:tblGrid>
                <a:gridCol w="4875175"/>
                <a:gridCol w="6657450"/>
                <a:gridCol w="6794550"/>
              </a:tblGrid>
              <a:tr h="779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/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Cassandra</a:t>
                      </a:r>
                      <a:endParaRPr/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Hbase</a:t>
                      </a:r>
                      <a:endParaRPr sz="2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</a:tr>
              <a:tr h="73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Model</a:t>
                      </a:r>
                      <a:endParaRPr b="0" i="0"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Column-family data model</a:t>
                      </a:r>
                      <a:endParaRPr b="0"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Column-oriented NoSQL database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</a:tr>
              <a:tr h="80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Query Language</a:t>
                      </a:r>
                      <a:endParaRPr/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CQL(Cassandra Query Language)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Shell command</a:t>
                      </a:r>
                      <a:endParaRPr sz="2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</a:tr>
              <a:tr h="893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Architecture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Decentralized, masterless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Master-Slave Architecture Model.</a:t>
                      </a:r>
                      <a:endParaRPr sz="2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</a:tr>
              <a:tr h="921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Scalability</a:t>
                      </a:r>
                      <a:endParaRPr/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Linear scalability with distributed architecture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Same as Cassandra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</a:tr>
              <a:tr h="133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indexes</a:t>
                      </a:r>
                      <a:endParaRPr/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Does not fully support secondary indexes. It relies on primary keys to fetch information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Doesn't have indexes. It has ordered keys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</a:tr>
              <a:tr h="131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Aggregation</a:t>
                      </a:r>
                      <a:endParaRPr b="0" i="0"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Does not have an aggregation framework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support aggregation through various approaches</a:t>
                      </a:r>
                      <a:endParaRPr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50" marB="50850" marR="101700" marL="101700"/>
                </a:tc>
              </a:tr>
            </a:tbl>
          </a:graphicData>
        </a:graphic>
      </p:graphicFrame>
      <p:sp>
        <p:nvSpPr>
          <p:cNvPr id="638" name="Google Shape;638;p43"/>
          <p:cNvSpPr txBox="1"/>
          <p:nvPr/>
        </p:nvSpPr>
        <p:spPr>
          <a:xfrm>
            <a:off x="-29308" y="152400"/>
            <a:ext cx="183107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 &amp; Hbase</a:t>
            </a:r>
            <a:endParaRPr sz="9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3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4"/>
          <p:cNvSpPr txBox="1"/>
          <p:nvPr/>
        </p:nvSpPr>
        <p:spPr>
          <a:xfrm>
            <a:off x="3238924" y="495300"/>
            <a:ext cx="11810151" cy="122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Cassandra &amp; Bigtable</a:t>
            </a:r>
            <a:endParaRPr/>
          </a:p>
        </p:txBody>
      </p:sp>
      <p:pic>
        <p:nvPicPr>
          <p:cNvPr id="645" name="Google Shape;6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19200" y="-756083"/>
            <a:ext cx="3528026" cy="311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8288" y="-1108043"/>
            <a:ext cx="4359424" cy="427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844063">
            <a:off x="-1728127" y="7608172"/>
            <a:ext cx="4056688" cy="357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377" y="6809666"/>
            <a:ext cx="6229999" cy="69546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9" name="Google Shape;649;p44"/>
          <p:cNvGraphicFramePr/>
          <p:nvPr/>
        </p:nvGraphicFramePr>
        <p:xfrm>
          <a:off x="0" y="2247900"/>
          <a:ext cx="3000000" cy="3000000"/>
        </p:xfrm>
        <a:graphic>
          <a:graphicData uri="http://schemas.openxmlformats.org/drawingml/2006/table">
            <a:tbl>
              <a:tblPr bandRow="1" firstRow="1">
                <a:solidFill>
                  <a:schemeClr val="lt1"/>
                </a:solidFill>
                <a:tableStyleId>{2F4FDE29-7FE8-460D-8F8E-52C68EC46AEF}</a:tableStyleId>
              </a:tblPr>
              <a:tblGrid>
                <a:gridCol w="4489825"/>
                <a:gridCol w="6925350"/>
                <a:gridCol w="6949050"/>
              </a:tblGrid>
              <a:tr h="811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</a:t>
                      </a:r>
                      <a:endParaRPr/>
                    </a:p>
                  </a:txBody>
                  <a:tcPr marT="133600" marB="133600" marR="133600" marL="1736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Cassandra</a:t>
                      </a:r>
                      <a:endParaRPr/>
                    </a:p>
                  </a:txBody>
                  <a:tcPr marT="133600" marB="133600" marR="133600" marL="1736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BigTable</a:t>
                      </a:r>
                      <a:endParaRPr b="0" sz="2000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600" marB="133600" marR="133600" marL="17367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458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Model</a:t>
                      </a:r>
                      <a:endParaRPr/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Column-family data model</a:t>
                      </a:r>
                      <a:endParaRPr b="0" sz="2000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Employs a sparse, distributed, persistent multidimensional sorted map data model</a:t>
                      </a:r>
                      <a:endParaRPr/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104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Query Language</a:t>
                      </a:r>
                      <a:endParaRPr/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CQL(Cassandra Query Language)</a:t>
                      </a:r>
                      <a:endParaRPr/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Does not provide a query language</a:t>
                      </a:r>
                      <a:endParaRPr sz="2000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6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Architecture</a:t>
                      </a:r>
                      <a:endParaRPr sz="2000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Decentralized, masterless</a:t>
                      </a:r>
                      <a:endParaRPr sz="2000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Centralized architecture with a master node</a:t>
                      </a:r>
                      <a:endParaRPr sz="2000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212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Scalability</a:t>
                      </a:r>
                      <a:endParaRPr/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Linear scalability with distributed architecture</a:t>
                      </a:r>
                      <a:endParaRPr sz="2000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Manual sharding and management of tablets to achieve scalability</a:t>
                      </a:r>
                      <a:endParaRPr sz="2000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3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indexes</a:t>
                      </a:r>
                      <a:endParaRPr/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Does not fully support secondary indexes. It relies on primary keys to fetch information</a:t>
                      </a:r>
                      <a:endParaRPr sz="2000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Does not natively support secondary indexes. Instead typically design schema based on access patterns</a:t>
                      </a:r>
                      <a:endParaRPr sz="2000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811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Aggregation</a:t>
                      </a:r>
                      <a:endParaRPr/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Provides limited support for aggregation</a:t>
                      </a:r>
                      <a:endParaRPr/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Lacks built-in aggregation functions</a:t>
                      </a:r>
                      <a:endParaRPr sz="2000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600" marB="133600" marR="133600" marL="1736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50" name="Google Shape;650;p44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408585">
            <a:off x="4499355" y="-533795"/>
            <a:ext cx="9289290" cy="1036981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5"/>
          <p:cNvSpPr txBox="1"/>
          <p:nvPr/>
        </p:nvSpPr>
        <p:spPr>
          <a:xfrm>
            <a:off x="4421807" y="4457700"/>
            <a:ext cx="94443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pic>
        <p:nvPicPr>
          <p:cNvPr id="657" name="Google Shape;657;p45"/>
          <p:cNvPicPr preferRelativeResize="0"/>
          <p:nvPr/>
        </p:nvPicPr>
        <p:blipFill rotWithShape="1">
          <a:blip r:embed="rId4">
            <a:alphaModFix/>
          </a:blip>
          <a:srcRect b="0" l="62989" r="0" t="67035"/>
          <a:stretch/>
        </p:blipFill>
        <p:spPr>
          <a:xfrm rot="5400000">
            <a:off x="-202103" y="6179918"/>
            <a:ext cx="4312936" cy="384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40279" y="-4239083"/>
            <a:ext cx="8152651" cy="847816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5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6"/>
          <p:cNvSpPr txBox="1"/>
          <p:nvPr/>
        </p:nvSpPr>
        <p:spPr>
          <a:xfrm>
            <a:off x="4421807" y="1333500"/>
            <a:ext cx="94443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</a:t>
            </a:r>
            <a:endParaRPr/>
          </a:p>
        </p:txBody>
      </p:sp>
      <p:pic>
        <p:nvPicPr>
          <p:cNvPr id="665" name="Google Shape;665;p46"/>
          <p:cNvPicPr preferRelativeResize="0"/>
          <p:nvPr/>
        </p:nvPicPr>
        <p:blipFill rotWithShape="1">
          <a:blip r:embed="rId3">
            <a:alphaModFix/>
          </a:blip>
          <a:srcRect b="0" l="62989" r="0" t="67035"/>
          <a:stretch/>
        </p:blipFill>
        <p:spPr>
          <a:xfrm rot="5400000">
            <a:off x="-202103" y="6179918"/>
            <a:ext cx="4312936" cy="384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0279" y="-4239083"/>
            <a:ext cx="8152651" cy="847816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6"/>
          <p:cNvSpPr txBox="1"/>
          <p:nvPr/>
        </p:nvSpPr>
        <p:spPr>
          <a:xfrm>
            <a:off x="5480212" y="4046045"/>
            <a:ext cx="7327576" cy="84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deals with a large amount of unstructed data</a:t>
            </a:r>
            <a:endParaRPr/>
          </a:p>
        </p:txBody>
      </p:sp>
      <p:sp>
        <p:nvSpPr>
          <p:cNvPr id="668" name="Google Shape;668;p46"/>
          <p:cNvSpPr txBox="1"/>
          <p:nvPr/>
        </p:nvSpPr>
        <p:spPr>
          <a:xfrm>
            <a:off x="5480211" y="5203585"/>
            <a:ext cx="7327576" cy="408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partition tolerance feature is useful </a:t>
            </a:r>
            <a:endParaRPr/>
          </a:p>
        </p:txBody>
      </p:sp>
      <p:sp>
        <p:nvSpPr>
          <p:cNvPr id="669" name="Google Shape;669;p46"/>
          <p:cNvSpPr txBox="1"/>
          <p:nvPr/>
        </p:nvSpPr>
        <p:spPr>
          <a:xfrm>
            <a:off x="5475729" y="6218747"/>
            <a:ext cx="7327576" cy="84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Acts as a distributor among clusters, enhancing scalability</a:t>
            </a:r>
            <a:endParaRPr/>
          </a:p>
        </p:txBody>
      </p:sp>
      <p:sp>
        <p:nvSpPr>
          <p:cNvPr id="670" name="Google Shape;670;p46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7"/>
          <p:cNvSpPr txBox="1"/>
          <p:nvPr/>
        </p:nvSpPr>
        <p:spPr>
          <a:xfrm>
            <a:off x="4421807" y="1333500"/>
            <a:ext cx="94443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Disadvantage</a:t>
            </a:r>
            <a:endParaRPr/>
          </a:p>
        </p:txBody>
      </p:sp>
      <p:pic>
        <p:nvPicPr>
          <p:cNvPr id="676" name="Google Shape;676;p47"/>
          <p:cNvPicPr preferRelativeResize="0"/>
          <p:nvPr/>
        </p:nvPicPr>
        <p:blipFill rotWithShape="1">
          <a:blip r:embed="rId3">
            <a:alphaModFix/>
          </a:blip>
          <a:srcRect b="0" l="62989" r="0" t="67035"/>
          <a:stretch/>
        </p:blipFill>
        <p:spPr>
          <a:xfrm rot="5400000">
            <a:off x="-202103" y="6179918"/>
            <a:ext cx="4312936" cy="384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0279" y="-4239083"/>
            <a:ext cx="8152651" cy="847816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7"/>
          <p:cNvSpPr txBox="1"/>
          <p:nvPr/>
        </p:nvSpPr>
        <p:spPr>
          <a:xfrm>
            <a:off x="5480212" y="4046045"/>
            <a:ext cx="7327576" cy="408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initial stage learning curve in is tedious</a:t>
            </a:r>
            <a:endParaRPr/>
          </a:p>
        </p:txBody>
      </p:sp>
      <p:sp>
        <p:nvSpPr>
          <p:cNvPr id="679" name="Google Shape;679;p47"/>
          <p:cNvSpPr txBox="1"/>
          <p:nvPr/>
        </p:nvSpPr>
        <p:spPr>
          <a:xfrm>
            <a:off x="5480211" y="5203585"/>
            <a:ext cx="7327576" cy="408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SQL query features</a:t>
            </a:r>
            <a:endParaRPr/>
          </a:p>
        </p:txBody>
      </p:sp>
      <p:sp>
        <p:nvSpPr>
          <p:cNvPr id="680" name="Google Shape;680;p47"/>
          <p:cNvSpPr txBox="1"/>
          <p:nvPr/>
        </p:nvSpPr>
        <p:spPr>
          <a:xfrm>
            <a:off x="5475729" y="6218747"/>
            <a:ext cx="7327576" cy="84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Limited commercial versions are available, with high licensing costs</a:t>
            </a:r>
            <a:endParaRPr/>
          </a:p>
        </p:txBody>
      </p:sp>
      <p:sp>
        <p:nvSpPr>
          <p:cNvPr id="681" name="Google Shape;681;p47"/>
          <p:cNvSpPr txBox="1"/>
          <p:nvPr/>
        </p:nvSpPr>
        <p:spPr>
          <a:xfrm>
            <a:off x="5475729" y="7545842"/>
            <a:ext cx="7327576" cy="1280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 is incapable of joining, making it a challenge to use it for more complicated things like online transactions</a:t>
            </a:r>
            <a:endParaRPr/>
          </a:p>
        </p:txBody>
      </p:sp>
      <p:sp>
        <p:nvSpPr>
          <p:cNvPr id="682" name="Google Shape;682;p47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8"/>
          <p:cNvSpPr txBox="1"/>
          <p:nvPr/>
        </p:nvSpPr>
        <p:spPr>
          <a:xfrm>
            <a:off x="4421807" y="1333500"/>
            <a:ext cx="94443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Disadvantage</a:t>
            </a:r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3">
            <a:alphaModFix/>
          </a:blip>
          <a:srcRect b="0" l="62989" r="0" t="67035"/>
          <a:stretch/>
        </p:blipFill>
        <p:spPr>
          <a:xfrm rot="5400000">
            <a:off x="-202103" y="6179918"/>
            <a:ext cx="4312936" cy="384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0279" y="-4239083"/>
            <a:ext cx="8152651" cy="847816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8"/>
          <p:cNvSpPr txBox="1"/>
          <p:nvPr/>
        </p:nvSpPr>
        <p:spPr>
          <a:xfrm>
            <a:off x="5480212" y="4046045"/>
            <a:ext cx="7327576" cy="4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Absence of translation support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5475729" y="4956231"/>
            <a:ext cx="7327576" cy="844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suitable for OLTP-type transaction-oriented and high-concurrency systems</a:t>
            </a:r>
            <a:endParaRPr/>
          </a:p>
        </p:txBody>
      </p:sp>
      <p:sp>
        <p:nvSpPr>
          <p:cNvPr id="692" name="Google Shape;692;p48"/>
          <p:cNvSpPr txBox="1"/>
          <p:nvPr/>
        </p:nvSpPr>
        <p:spPr>
          <a:xfrm>
            <a:off x="5475729" y="6081896"/>
            <a:ext cx="7327576" cy="408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9" lvl="1" marL="561341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sufficient video presentations for trainers</a:t>
            </a:r>
            <a:endParaRPr/>
          </a:p>
        </p:txBody>
      </p:sp>
      <p:sp>
        <p:nvSpPr>
          <p:cNvPr id="693" name="Google Shape;693;p48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62989" r="0" t="67035"/>
          <a:stretch/>
        </p:blipFill>
        <p:spPr>
          <a:xfrm>
            <a:off x="14955704" y="7197948"/>
            <a:ext cx="3468258" cy="308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/>
          </a:blip>
          <a:srcRect b="46738" l="0" r="64033" t="0"/>
          <a:stretch/>
        </p:blipFill>
        <p:spPr>
          <a:xfrm flipH="1" rot="-5400000">
            <a:off x="1041561" y="-1041561"/>
            <a:ext cx="4331879" cy="64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/>
          <p:nvPr/>
        </p:nvSpPr>
        <p:spPr>
          <a:xfrm>
            <a:off x="0" y="3727011"/>
            <a:ext cx="6350214" cy="4456221"/>
          </a:xfrm>
          <a:custGeom>
            <a:rect b="b" l="l" r="r" t="t"/>
            <a:pathLst>
              <a:path extrusionOk="0" h="4456221" w="6350214">
                <a:moveTo>
                  <a:pt x="0" y="0"/>
                </a:moveTo>
                <a:lnTo>
                  <a:pt x="6350214" y="0"/>
                </a:lnTo>
                <a:lnTo>
                  <a:pt x="6350214" y="4456220"/>
                </a:lnTo>
                <a:lnTo>
                  <a:pt x="0" y="4456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476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562600" y="952500"/>
            <a:ext cx="788336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44" name="Google Shape;144;p5"/>
          <p:cNvSpPr txBox="1"/>
          <p:nvPr/>
        </p:nvSpPr>
        <p:spPr>
          <a:xfrm>
            <a:off x="6781800" y="2781300"/>
            <a:ext cx="10972800" cy="5597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∙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 is an open-source, distributed NoSQL database known for scalability, high availability, and fault tolerance.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∙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Trusted by numerous companies, it efficiently handles massive datasets across distributed environments.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∙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flexible schema design and seamless horizontal scaling make it a preferred choice for managing modern data challenges.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/>
          <p:nvPr/>
        </p:nvSpPr>
        <p:spPr>
          <a:xfrm>
            <a:off x="3238925" y="4764308"/>
            <a:ext cx="11810151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/>
          </a:p>
        </p:txBody>
      </p:sp>
      <p:pic>
        <p:nvPicPr>
          <p:cNvPr id="151" name="Google Shape;1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5377" y="6809666"/>
            <a:ext cx="6229999" cy="695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925457" cy="470065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/>
        </p:nvSpPr>
        <p:spPr>
          <a:xfrm>
            <a:off x="671518" y="3647304"/>
            <a:ext cx="6436125" cy="330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Motivations for Development</a:t>
            </a:r>
            <a:endParaRPr/>
          </a:p>
        </p:txBody>
      </p:sp>
      <p:grpSp>
        <p:nvGrpSpPr>
          <p:cNvPr id="159" name="Google Shape;159;p7"/>
          <p:cNvGrpSpPr/>
          <p:nvPr/>
        </p:nvGrpSpPr>
        <p:grpSpPr>
          <a:xfrm>
            <a:off x="7872379" y="872473"/>
            <a:ext cx="9524987" cy="2670827"/>
            <a:chOff x="0" y="0"/>
            <a:chExt cx="12699982" cy="3092744"/>
          </a:xfrm>
        </p:grpSpPr>
        <p:sp>
          <p:nvSpPr>
            <p:cNvPr id="160" name="Google Shape;160;p7"/>
            <p:cNvSpPr/>
            <p:nvPr/>
          </p:nvSpPr>
          <p:spPr>
            <a:xfrm>
              <a:off x="0" y="0"/>
              <a:ext cx="12699982" cy="3092744"/>
            </a:xfrm>
            <a:custGeom>
              <a:rect b="b" l="l" r="r" t="t"/>
              <a:pathLst>
                <a:path extrusionOk="0" h="1099016" w="4512977">
                  <a:moveTo>
                    <a:pt x="4388517" y="1099016"/>
                  </a:moveTo>
                  <a:lnTo>
                    <a:pt x="124460" y="1099016"/>
                  </a:lnTo>
                  <a:cubicBezTo>
                    <a:pt x="55880" y="1099016"/>
                    <a:pt x="0" y="1043136"/>
                    <a:pt x="0" y="974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974556"/>
                  </a:lnTo>
                  <a:cubicBezTo>
                    <a:pt x="4512977" y="1043136"/>
                    <a:pt x="4457097" y="1099016"/>
                    <a:pt x="4388517" y="1099016"/>
                  </a:cubicBez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 txBox="1"/>
            <p:nvPr/>
          </p:nvSpPr>
          <p:spPr>
            <a:xfrm>
              <a:off x="821229" y="259399"/>
              <a:ext cx="10820399" cy="697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7"/>
            <p:cNvSpPr txBox="1"/>
            <p:nvPr/>
          </p:nvSpPr>
          <p:spPr>
            <a:xfrm>
              <a:off x="821229" y="1343636"/>
              <a:ext cx="11057523" cy="1281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Cassandra originated at Facebook in 2007 to address their inbox search problem.</a:t>
              </a:r>
              <a:endParaRPr/>
            </a:p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Faced with large volumes of data, traditional methods for scalability were insufficient.</a:t>
              </a:r>
              <a:endParaRPr/>
            </a:p>
          </p:txBody>
        </p:sp>
      </p:grpSp>
      <p:grpSp>
        <p:nvGrpSpPr>
          <p:cNvPr id="163" name="Google Shape;163;p7"/>
          <p:cNvGrpSpPr/>
          <p:nvPr/>
        </p:nvGrpSpPr>
        <p:grpSpPr>
          <a:xfrm>
            <a:off x="7872380" y="5143501"/>
            <a:ext cx="9524987" cy="3428999"/>
            <a:chOff x="0" y="3021451"/>
            <a:chExt cx="12699982" cy="3436210"/>
          </a:xfrm>
        </p:grpSpPr>
        <p:sp>
          <p:nvSpPr>
            <p:cNvPr id="164" name="Google Shape;164;p7"/>
            <p:cNvSpPr/>
            <p:nvPr/>
          </p:nvSpPr>
          <p:spPr>
            <a:xfrm>
              <a:off x="0" y="3021451"/>
              <a:ext cx="12699982" cy="3436210"/>
            </a:xfrm>
            <a:custGeom>
              <a:rect b="b" l="l" r="r" t="t"/>
              <a:pathLst>
                <a:path extrusionOk="0" h="969133" w="4512977">
                  <a:moveTo>
                    <a:pt x="4388517" y="969133"/>
                  </a:moveTo>
                  <a:lnTo>
                    <a:pt x="124460" y="969133"/>
                  </a:lnTo>
                  <a:cubicBezTo>
                    <a:pt x="55880" y="969133"/>
                    <a:pt x="0" y="913253"/>
                    <a:pt x="0" y="8446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844673"/>
                  </a:lnTo>
                  <a:cubicBezTo>
                    <a:pt x="4512977" y="913253"/>
                    <a:pt x="4457097" y="969133"/>
                    <a:pt x="4388517" y="969133"/>
                  </a:cubicBez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7"/>
            <p:cNvSpPr txBox="1"/>
            <p:nvPr/>
          </p:nvSpPr>
          <p:spPr>
            <a:xfrm>
              <a:off x="859935" y="3475408"/>
              <a:ext cx="10820399" cy="8036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Handling Large Volumes of Data</a:t>
              </a:r>
              <a:endParaRPr/>
            </a:p>
          </p:txBody>
        </p:sp>
        <p:sp>
          <p:nvSpPr>
            <p:cNvPr id="166" name="Google Shape;166;p7"/>
            <p:cNvSpPr txBox="1"/>
            <p:nvPr/>
          </p:nvSpPr>
          <p:spPr>
            <a:xfrm>
              <a:off x="859935" y="4449588"/>
              <a:ext cx="11057523" cy="1110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Facebook needed a solution capable of handling massive amounts of data efficiently.</a:t>
              </a:r>
              <a:endParaRPr/>
            </a:p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Requirements included managing message copies,…</a:t>
              </a:r>
              <a:endParaRPr/>
            </a:p>
          </p:txBody>
        </p:sp>
      </p:grpSp>
      <p:sp>
        <p:nvSpPr>
          <p:cNvPr id="167" name="Google Shape;167;p7"/>
          <p:cNvSpPr/>
          <p:nvPr/>
        </p:nvSpPr>
        <p:spPr>
          <a:xfrm rot="5820624">
            <a:off x="-147850" y="-1833905"/>
            <a:ext cx="4514573" cy="5305588"/>
          </a:xfrm>
          <a:custGeom>
            <a:rect b="b" l="l" r="r" t="t"/>
            <a:pathLst>
              <a:path extrusionOk="0"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8517331" y="1153617"/>
            <a:ext cx="8115300" cy="602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Facebook's Inbox Search Problem</a:t>
            </a:r>
            <a:endParaRPr/>
          </a:p>
        </p:txBody>
      </p:sp>
      <p:sp>
        <p:nvSpPr>
          <p:cNvPr id="169" name="Google Shape;169;p7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AE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timeline of social media&#10;&#10;Description automatically generated" id="174" name="Google Shape;1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04" y="1714500"/>
            <a:ext cx="18007992" cy="8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/>
          <p:nvPr/>
        </p:nvSpPr>
        <p:spPr>
          <a:xfrm>
            <a:off x="0" y="419100"/>
            <a:ext cx="18288000" cy="1104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Evolution through the Years</a:t>
            </a:r>
            <a:endParaRPr/>
          </a:p>
        </p:txBody>
      </p:sp>
      <p:sp>
        <p:nvSpPr>
          <p:cNvPr id="176" name="Google Shape;176;p8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120599">
            <a:off x="-1815037" y="1468880"/>
            <a:ext cx="8178018" cy="771583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 txBox="1"/>
          <p:nvPr/>
        </p:nvSpPr>
        <p:spPr>
          <a:xfrm>
            <a:off x="381000" y="3617634"/>
            <a:ext cx="6436125" cy="3309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Evolution through the Years</a:t>
            </a:r>
            <a:endParaRPr/>
          </a:p>
        </p:txBody>
      </p:sp>
      <p:grpSp>
        <p:nvGrpSpPr>
          <p:cNvPr id="183" name="Google Shape;183;p9"/>
          <p:cNvGrpSpPr/>
          <p:nvPr/>
        </p:nvGrpSpPr>
        <p:grpSpPr>
          <a:xfrm>
            <a:off x="7841086" y="516026"/>
            <a:ext cx="9524987" cy="1223027"/>
            <a:chOff x="0" y="0"/>
            <a:chExt cx="12699982" cy="3092744"/>
          </a:xfrm>
        </p:grpSpPr>
        <p:sp>
          <p:nvSpPr>
            <p:cNvPr id="184" name="Google Shape;184;p9"/>
            <p:cNvSpPr/>
            <p:nvPr/>
          </p:nvSpPr>
          <p:spPr>
            <a:xfrm>
              <a:off x="0" y="0"/>
              <a:ext cx="12699982" cy="3092744"/>
            </a:xfrm>
            <a:custGeom>
              <a:rect b="b" l="l" r="r" t="t"/>
              <a:pathLst>
                <a:path extrusionOk="0" h="1099016" w="4512977">
                  <a:moveTo>
                    <a:pt x="4388517" y="1099016"/>
                  </a:moveTo>
                  <a:lnTo>
                    <a:pt x="124460" y="1099016"/>
                  </a:lnTo>
                  <a:cubicBezTo>
                    <a:pt x="55880" y="1099016"/>
                    <a:pt x="0" y="1043136"/>
                    <a:pt x="0" y="974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974556"/>
                  </a:lnTo>
                  <a:cubicBezTo>
                    <a:pt x="4512977" y="1043136"/>
                    <a:pt x="4457097" y="1099016"/>
                    <a:pt x="4388517" y="1099016"/>
                  </a:cubicBez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9"/>
            <p:cNvSpPr txBox="1"/>
            <p:nvPr/>
          </p:nvSpPr>
          <p:spPr>
            <a:xfrm>
              <a:off x="1039001" y="772228"/>
              <a:ext cx="10820399" cy="1524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Origins at Facebook</a:t>
              </a:r>
              <a:endParaRPr/>
            </a:p>
          </p:txBody>
        </p:sp>
        <p:sp>
          <p:nvSpPr>
            <p:cNvPr id="186" name="Google Shape;186;p9"/>
            <p:cNvSpPr txBox="1"/>
            <p:nvPr/>
          </p:nvSpPr>
          <p:spPr>
            <a:xfrm>
              <a:off x="821229" y="1343636"/>
              <a:ext cx="11057523" cy="320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905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9"/>
          <p:cNvSpPr/>
          <p:nvPr/>
        </p:nvSpPr>
        <p:spPr>
          <a:xfrm rot="5820624">
            <a:off x="-147850" y="-1833905"/>
            <a:ext cx="4514573" cy="5305588"/>
          </a:xfrm>
          <a:custGeom>
            <a:rect b="b" l="l" r="r" t="t"/>
            <a:pathLst>
              <a:path extrusionOk="0"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oogle Shape;188;p9"/>
          <p:cNvGrpSpPr/>
          <p:nvPr/>
        </p:nvGrpSpPr>
        <p:grpSpPr>
          <a:xfrm>
            <a:off x="7836330" y="2461383"/>
            <a:ext cx="9524987" cy="1223027"/>
            <a:chOff x="0" y="0"/>
            <a:chExt cx="12699982" cy="3092744"/>
          </a:xfrm>
        </p:grpSpPr>
        <p:sp>
          <p:nvSpPr>
            <p:cNvPr id="189" name="Google Shape;189;p9"/>
            <p:cNvSpPr/>
            <p:nvPr/>
          </p:nvSpPr>
          <p:spPr>
            <a:xfrm>
              <a:off x="0" y="0"/>
              <a:ext cx="12699982" cy="3092744"/>
            </a:xfrm>
            <a:custGeom>
              <a:rect b="b" l="l" r="r" t="t"/>
              <a:pathLst>
                <a:path extrusionOk="0" h="1099016" w="4512977">
                  <a:moveTo>
                    <a:pt x="4388517" y="1099016"/>
                  </a:moveTo>
                  <a:lnTo>
                    <a:pt x="124460" y="1099016"/>
                  </a:lnTo>
                  <a:cubicBezTo>
                    <a:pt x="55880" y="1099016"/>
                    <a:pt x="0" y="1043136"/>
                    <a:pt x="0" y="974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974556"/>
                  </a:lnTo>
                  <a:cubicBezTo>
                    <a:pt x="4512977" y="1043136"/>
                    <a:pt x="4457097" y="1099016"/>
                    <a:pt x="4388517" y="1099016"/>
                  </a:cubicBez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9"/>
            <p:cNvSpPr txBox="1"/>
            <p:nvPr/>
          </p:nvSpPr>
          <p:spPr>
            <a:xfrm>
              <a:off x="920440" y="772228"/>
              <a:ext cx="11773199" cy="1524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Release as an Open Source Project (2008)</a:t>
              </a:r>
              <a:endParaRPr/>
            </a:p>
          </p:txBody>
        </p:sp>
        <p:sp>
          <p:nvSpPr>
            <p:cNvPr id="191" name="Google Shape;191;p9"/>
            <p:cNvSpPr txBox="1"/>
            <p:nvPr/>
          </p:nvSpPr>
          <p:spPr>
            <a:xfrm>
              <a:off x="821229" y="1343636"/>
              <a:ext cx="11057523" cy="320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905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7836330" y="4406740"/>
            <a:ext cx="9524987" cy="1223027"/>
            <a:chOff x="0" y="0"/>
            <a:chExt cx="12699982" cy="3092744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12699982" cy="3092744"/>
            </a:xfrm>
            <a:custGeom>
              <a:rect b="b" l="l" r="r" t="t"/>
              <a:pathLst>
                <a:path extrusionOk="0" h="1099016" w="4512977">
                  <a:moveTo>
                    <a:pt x="4388517" y="1099016"/>
                  </a:moveTo>
                  <a:lnTo>
                    <a:pt x="124460" y="1099016"/>
                  </a:lnTo>
                  <a:cubicBezTo>
                    <a:pt x="55880" y="1099016"/>
                    <a:pt x="0" y="1043136"/>
                    <a:pt x="0" y="974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974556"/>
                  </a:lnTo>
                  <a:cubicBezTo>
                    <a:pt x="4512977" y="1043136"/>
                    <a:pt x="4457097" y="1099016"/>
                    <a:pt x="4388517" y="1099016"/>
                  </a:cubicBez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 txBox="1"/>
            <p:nvPr/>
          </p:nvSpPr>
          <p:spPr>
            <a:xfrm>
              <a:off x="1039001" y="772228"/>
              <a:ext cx="10820399" cy="5230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Transition to Apache Incubator (2009)</a:t>
              </a:r>
              <a:endParaRPr/>
            </a:p>
          </p:txBody>
        </p:sp>
        <p:sp>
          <p:nvSpPr>
            <p:cNvPr id="195" name="Google Shape;195;p9"/>
            <p:cNvSpPr txBox="1"/>
            <p:nvPr/>
          </p:nvSpPr>
          <p:spPr>
            <a:xfrm>
              <a:off x="821229" y="1343636"/>
              <a:ext cx="11057523" cy="320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905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9"/>
          <p:cNvGrpSpPr/>
          <p:nvPr/>
        </p:nvGrpSpPr>
        <p:grpSpPr>
          <a:xfrm>
            <a:off x="7903482" y="6408551"/>
            <a:ext cx="9524987" cy="1223027"/>
            <a:chOff x="0" y="0"/>
            <a:chExt cx="12699982" cy="3092744"/>
          </a:xfrm>
        </p:grpSpPr>
        <p:sp>
          <p:nvSpPr>
            <p:cNvPr id="197" name="Google Shape;197;p9"/>
            <p:cNvSpPr/>
            <p:nvPr/>
          </p:nvSpPr>
          <p:spPr>
            <a:xfrm>
              <a:off x="0" y="0"/>
              <a:ext cx="12699982" cy="3092744"/>
            </a:xfrm>
            <a:custGeom>
              <a:rect b="b" l="l" r="r" t="t"/>
              <a:pathLst>
                <a:path extrusionOk="0" h="1099016" w="4512977">
                  <a:moveTo>
                    <a:pt x="4388517" y="1099016"/>
                  </a:moveTo>
                  <a:lnTo>
                    <a:pt x="124460" y="1099016"/>
                  </a:lnTo>
                  <a:cubicBezTo>
                    <a:pt x="55880" y="1099016"/>
                    <a:pt x="0" y="1043136"/>
                    <a:pt x="0" y="974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974556"/>
                  </a:lnTo>
                  <a:cubicBezTo>
                    <a:pt x="4512977" y="1043136"/>
                    <a:pt x="4457097" y="1099016"/>
                    <a:pt x="4388517" y="1099016"/>
                  </a:cubicBez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 txBox="1"/>
            <p:nvPr/>
          </p:nvSpPr>
          <p:spPr>
            <a:xfrm>
              <a:off x="1039001" y="772228"/>
              <a:ext cx="10820399" cy="1524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Elevation to Top-Level Project (2010)</a:t>
              </a:r>
              <a:endParaRPr/>
            </a:p>
          </p:txBody>
        </p:sp>
        <p:sp>
          <p:nvSpPr>
            <p:cNvPr id="199" name="Google Shape;199;p9"/>
            <p:cNvSpPr txBox="1"/>
            <p:nvPr/>
          </p:nvSpPr>
          <p:spPr>
            <a:xfrm>
              <a:off x="821229" y="1343636"/>
              <a:ext cx="11057523" cy="320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905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7910737" y="8410362"/>
            <a:ext cx="9524987" cy="1223027"/>
            <a:chOff x="0" y="0"/>
            <a:chExt cx="12699982" cy="3092744"/>
          </a:xfrm>
        </p:grpSpPr>
        <p:sp>
          <p:nvSpPr>
            <p:cNvPr id="201" name="Google Shape;201;p9"/>
            <p:cNvSpPr/>
            <p:nvPr/>
          </p:nvSpPr>
          <p:spPr>
            <a:xfrm>
              <a:off x="0" y="0"/>
              <a:ext cx="12699982" cy="3092744"/>
            </a:xfrm>
            <a:custGeom>
              <a:rect b="b" l="l" r="r" t="t"/>
              <a:pathLst>
                <a:path extrusionOk="0" h="1099016" w="4512977">
                  <a:moveTo>
                    <a:pt x="4388517" y="1099016"/>
                  </a:moveTo>
                  <a:lnTo>
                    <a:pt x="124460" y="1099016"/>
                  </a:lnTo>
                  <a:cubicBezTo>
                    <a:pt x="55880" y="1099016"/>
                    <a:pt x="0" y="1043136"/>
                    <a:pt x="0" y="974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88517" y="0"/>
                  </a:lnTo>
                  <a:cubicBezTo>
                    <a:pt x="4457097" y="0"/>
                    <a:pt x="4512977" y="55880"/>
                    <a:pt x="4512977" y="124460"/>
                  </a:cubicBezTo>
                  <a:lnTo>
                    <a:pt x="4512977" y="974556"/>
                  </a:lnTo>
                  <a:cubicBezTo>
                    <a:pt x="4512977" y="1043136"/>
                    <a:pt x="4457097" y="1099016"/>
                    <a:pt x="4388517" y="1099016"/>
                  </a:cubicBezTo>
                  <a:close/>
                </a:path>
              </a:pathLst>
            </a:custGeom>
            <a:solidFill>
              <a:srgbClr val="D8A1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 txBox="1"/>
            <p:nvPr/>
          </p:nvSpPr>
          <p:spPr>
            <a:xfrm>
              <a:off x="1039001" y="772228"/>
              <a:ext cx="10820399" cy="1524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Continued Development and Adoption</a:t>
              </a:r>
              <a:endParaRPr/>
            </a:p>
          </p:txBody>
        </p:sp>
        <p:sp>
          <p:nvSpPr>
            <p:cNvPr id="203" name="Google Shape;203;p9"/>
            <p:cNvSpPr txBox="1"/>
            <p:nvPr/>
          </p:nvSpPr>
          <p:spPr>
            <a:xfrm>
              <a:off x="821229" y="1343636"/>
              <a:ext cx="11057523" cy="320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905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9"/>
          <p:cNvSpPr txBox="1"/>
          <p:nvPr>
            <p:ph idx="12" type="sldNum"/>
          </p:nvPr>
        </p:nvSpPr>
        <p:spPr>
          <a:xfrm>
            <a:off x="15815450" y="97459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